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12192000"/>
  <p:notesSz cx="6858000" cy="9144000"/>
  <p:embeddedFontLst>
    <p:embeddedFont>
      <p:font typeface="Open Sans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1" roundtripDataSignature="AMtx7mgb5yQ0WeG+anM7zfbhn5bqa2gW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7B23F9B-DAC0-43BF-8BC6-72A1FA0C8332}">
  <a:tblStyle styleId="{C7B23F9B-DAC0-43BF-8BC6-72A1FA0C833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0F0F0"/>
          </a:solidFill>
        </a:fill>
      </a:tcStyle>
    </a:wholeTbl>
    <a:band1H>
      <a:tcTxStyle b="off" i="off"/>
      <a:tcStyle>
        <a:fill>
          <a:solidFill>
            <a:srgbClr val="E0E0E0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E0E0E0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3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3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3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Italic.fntdata"/><Relationship Id="rId20" Type="http://schemas.openxmlformats.org/officeDocument/2006/relationships/slide" Target="slides/slide15.xml"/><Relationship Id="rId41" Type="http://customschemas.google.com/relationships/presentationmetadata" Target="meta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OpenSans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OpenSans-italic.fntdata"/><Relationship Id="rId16" Type="http://schemas.openxmlformats.org/officeDocument/2006/relationships/slide" Target="slides/slide11.xml"/><Relationship Id="rId38" Type="http://schemas.openxmlformats.org/officeDocument/2006/relationships/font" Target="fonts/OpenSans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4" name="Google Shape;41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3" name="Google Shape;453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4" name="Google Shape;48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0" name="Google Shape;500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1" name="Google Shape;53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6" name="Google Shape;56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8" name="Google Shape;59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0" name="Google Shape;62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6" name="Google Shape;64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7" name="Google Shape;67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6" name="Google Shape;696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8" name="Google Shape;718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6" name="Google Shape;746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2" name="Google Shape;772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8" name="Google Shape;808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0" name="Google Shape;850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5" name="Google Shape;875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17" name="Google Shape;917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6" name="Google Shape;946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5" name="Google Shape;975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2" name="Google Shape;15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15" name="Google Shape;1015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1" name="Google Shape;1061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3" name="Google Shape;21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7" name="Google Shape;24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7" name="Google Shape;29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9" name="Google Shape;32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1" name="Google Shape;36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1" name="Google Shape;391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zno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okomiti teks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komiti naslov i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sadržaja" type="twoObj">
  <p:cSld name="TWO_OBJECT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ni slajd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5" name="Google Shape;2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slov i sadržaj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glavlje sekcije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sporedba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mo naslov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držaj s opiso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ka s opiso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4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33.png"/><Relationship Id="rId8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slide" Target="/ppt/slides/slide2.xml"/><Relationship Id="rId5" Type="http://schemas.openxmlformats.org/officeDocument/2006/relationships/image" Target="../media/image10.png"/><Relationship Id="rId6" Type="http://schemas.openxmlformats.org/officeDocument/2006/relationships/image" Target="../media/image40.png"/><Relationship Id="rId7" Type="http://schemas.openxmlformats.org/officeDocument/2006/relationships/image" Target="../media/image36.png"/><Relationship Id="rId8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42.png"/><Relationship Id="rId5" Type="http://schemas.openxmlformats.org/officeDocument/2006/relationships/image" Target="../media/image32.jpg"/><Relationship Id="rId6" Type="http://schemas.openxmlformats.org/officeDocument/2006/relationships/slide" Target="/ppt/slides/slide2.xml"/><Relationship Id="rId7" Type="http://schemas.openxmlformats.org/officeDocument/2006/relationships/image" Target="../media/image10.png"/><Relationship Id="rId8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44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41.jpg"/><Relationship Id="rId8" Type="http://schemas.openxmlformats.org/officeDocument/2006/relationships/image" Target="../media/image43.jpg"/><Relationship Id="rId11" Type="http://schemas.openxmlformats.org/officeDocument/2006/relationships/image" Target="../media/image54.gif"/><Relationship Id="rId10" Type="http://schemas.openxmlformats.org/officeDocument/2006/relationships/image" Target="../media/image45.png"/><Relationship Id="rId12" Type="http://schemas.openxmlformats.org/officeDocument/2006/relationships/image" Target="../media/image5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4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slide" Target="/ppt/slides/slide2.xml"/><Relationship Id="rId4" Type="http://schemas.openxmlformats.org/officeDocument/2006/relationships/image" Target="../media/image10.png"/><Relationship Id="rId9" Type="http://schemas.openxmlformats.org/officeDocument/2006/relationships/image" Target="../media/image47.gif"/><Relationship Id="rId5" Type="http://schemas.openxmlformats.org/officeDocument/2006/relationships/image" Target="../media/image48.png"/><Relationship Id="rId6" Type="http://schemas.openxmlformats.org/officeDocument/2006/relationships/image" Target="../media/image56.png"/><Relationship Id="rId7" Type="http://schemas.openxmlformats.org/officeDocument/2006/relationships/image" Target="../media/image49.png"/><Relationship Id="rId8" Type="http://schemas.openxmlformats.org/officeDocument/2006/relationships/image" Target="../media/image64.gif"/><Relationship Id="rId11" Type="http://schemas.openxmlformats.org/officeDocument/2006/relationships/image" Target="../media/image13.png"/><Relationship Id="rId10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slide" Target="/ppt/slides/slide2.xml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5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52.png"/><Relationship Id="rId8" Type="http://schemas.openxmlformats.org/officeDocument/2006/relationships/image" Target="../media/image5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58.png"/><Relationship Id="rId8" Type="http://schemas.openxmlformats.org/officeDocument/2006/relationships/image" Target="../media/image5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40" Type="http://schemas.openxmlformats.org/officeDocument/2006/relationships/image" Target="../media/image12.png"/><Relationship Id="rId20" Type="http://schemas.openxmlformats.org/officeDocument/2006/relationships/slide" Target="/ppt/slides/slide24.xml"/><Relationship Id="rId41" Type="http://schemas.openxmlformats.org/officeDocument/2006/relationships/image" Target="../media/image13.png"/><Relationship Id="rId22" Type="http://schemas.openxmlformats.org/officeDocument/2006/relationships/slide" Target="/ppt/slides/slide4.xml"/><Relationship Id="rId21" Type="http://schemas.openxmlformats.org/officeDocument/2006/relationships/slide" Target="/ppt/slides/slide23.xml"/><Relationship Id="rId24" Type="http://schemas.openxmlformats.org/officeDocument/2006/relationships/slide" Target="/ppt/slides/slide17.xml"/><Relationship Id="rId23" Type="http://schemas.openxmlformats.org/officeDocument/2006/relationships/slide" Target="/ppt/slides/slide1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11.xml"/><Relationship Id="rId4" Type="http://schemas.openxmlformats.org/officeDocument/2006/relationships/image" Target="../media/image8.png"/><Relationship Id="rId9" Type="http://schemas.openxmlformats.org/officeDocument/2006/relationships/image" Target="../media/image1.png"/><Relationship Id="rId26" Type="http://schemas.openxmlformats.org/officeDocument/2006/relationships/slide" Target="/ppt/slides/slide18.xml"/><Relationship Id="rId25" Type="http://schemas.openxmlformats.org/officeDocument/2006/relationships/image" Target="../media/image4.png"/><Relationship Id="rId28" Type="http://schemas.openxmlformats.org/officeDocument/2006/relationships/slide" Target="/ppt/slides/slide19.xml"/><Relationship Id="rId27" Type="http://schemas.openxmlformats.org/officeDocument/2006/relationships/slide" Target="/ppt/slides/slide10.xml"/><Relationship Id="rId5" Type="http://schemas.openxmlformats.org/officeDocument/2006/relationships/slide" Target="/ppt/slides/slide5.xml"/><Relationship Id="rId6" Type="http://schemas.openxmlformats.org/officeDocument/2006/relationships/image" Target="../media/image2.png"/><Relationship Id="rId29" Type="http://schemas.openxmlformats.org/officeDocument/2006/relationships/slide" Target="/ppt/slides/slide20.xml"/><Relationship Id="rId7" Type="http://schemas.openxmlformats.org/officeDocument/2006/relationships/slide" Target="/ppt/slides/slide9.xml"/><Relationship Id="rId8" Type="http://schemas.openxmlformats.org/officeDocument/2006/relationships/slide" Target="/ppt/slides/slide15.xml"/><Relationship Id="rId31" Type="http://schemas.openxmlformats.org/officeDocument/2006/relationships/slide" Target="/ppt/slides/slide25.xml"/><Relationship Id="rId30" Type="http://schemas.openxmlformats.org/officeDocument/2006/relationships/slide" Target="/ppt/slides/slide21.xml"/><Relationship Id="rId11" Type="http://schemas.openxmlformats.org/officeDocument/2006/relationships/image" Target="../media/image3.png"/><Relationship Id="rId33" Type="http://schemas.openxmlformats.org/officeDocument/2006/relationships/slide" Target="/ppt/slides/slide22.xml"/><Relationship Id="rId10" Type="http://schemas.openxmlformats.org/officeDocument/2006/relationships/slide" Target="/ppt/slides/slide3.xml"/><Relationship Id="rId32" Type="http://schemas.openxmlformats.org/officeDocument/2006/relationships/slide" Target="/ppt/slides/slide26.xml"/><Relationship Id="rId13" Type="http://schemas.openxmlformats.org/officeDocument/2006/relationships/slide" Target="/ppt/slides/slide7.xml"/><Relationship Id="rId35" Type="http://schemas.openxmlformats.org/officeDocument/2006/relationships/image" Target="../media/image11.png"/><Relationship Id="rId12" Type="http://schemas.openxmlformats.org/officeDocument/2006/relationships/slide" Target="/ppt/slides/slide8.xml"/><Relationship Id="rId34" Type="http://schemas.openxmlformats.org/officeDocument/2006/relationships/slide" Target="/ppt/slides/slide27.xml"/><Relationship Id="rId15" Type="http://schemas.openxmlformats.org/officeDocument/2006/relationships/slide" Target="/ppt/slides/slide13.xml"/><Relationship Id="rId37" Type="http://schemas.openxmlformats.org/officeDocument/2006/relationships/slide" Target="/ppt/slides/slide31.xml"/><Relationship Id="rId14" Type="http://schemas.openxmlformats.org/officeDocument/2006/relationships/slide" Target="/ppt/slides/slide6.xml"/><Relationship Id="rId36" Type="http://schemas.openxmlformats.org/officeDocument/2006/relationships/slide" Target="/ppt/slides/slide28.xml"/><Relationship Id="rId17" Type="http://schemas.openxmlformats.org/officeDocument/2006/relationships/slide" Target="/ppt/slides/slide12.xml"/><Relationship Id="rId39" Type="http://schemas.openxmlformats.org/officeDocument/2006/relationships/slide" Target="/ppt/slides/slide29.xml"/><Relationship Id="rId16" Type="http://schemas.openxmlformats.org/officeDocument/2006/relationships/image" Target="../media/image7.png"/><Relationship Id="rId38" Type="http://schemas.openxmlformats.org/officeDocument/2006/relationships/slide" Target="/ppt/slides/slide30.xml"/><Relationship Id="rId19" Type="http://schemas.openxmlformats.org/officeDocument/2006/relationships/image" Target="../media/image5.png"/><Relationship Id="rId18" Type="http://schemas.openxmlformats.org/officeDocument/2006/relationships/slide" Target="/ppt/slides/slide14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63.png"/><Relationship Id="rId8" Type="http://schemas.openxmlformats.org/officeDocument/2006/relationships/image" Target="../media/image6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59.png"/><Relationship Id="rId8" Type="http://schemas.openxmlformats.org/officeDocument/2006/relationships/image" Target="../media/image5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62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61.png"/><Relationship Id="rId8" Type="http://schemas.openxmlformats.org/officeDocument/2006/relationships/image" Target="../media/image69.png"/><Relationship Id="rId11" Type="http://schemas.openxmlformats.org/officeDocument/2006/relationships/image" Target="../media/image70.png"/><Relationship Id="rId10" Type="http://schemas.openxmlformats.org/officeDocument/2006/relationships/image" Target="../media/image74.png"/><Relationship Id="rId12" Type="http://schemas.openxmlformats.org/officeDocument/2006/relationships/image" Target="../media/image6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85.png"/><Relationship Id="rId8" Type="http://schemas.openxmlformats.org/officeDocument/2006/relationships/image" Target="../media/image7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72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84.png"/><Relationship Id="rId8" Type="http://schemas.openxmlformats.org/officeDocument/2006/relationships/image" Target="../media/image91.png"/><Relationship Id="rId11" Type="http://schemas.openxmlformats.org/officeDocument/2006/relationships/image" Target="../media/image81.png"/><Relationship Id="rId10" Type="http://schemas.openxmlformats.org/officeDocument/2006/relationships/image" Target="../media/image68.png"/><Relationship Id="rId13" Type="http://schemas.openxmlformats.org/officeDocument/2006/relationships/image" Target="../media/image71.png"/><Relationship Id="rId12" Type="http://schemas.openxmlformats.org/officeDocument/2006/relationships/image" Target="../media/image7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75.jpg"/><Relationship Id="rId6" Type="http://schemas.openxmlformats.org/officeDocument/2006/relationships/slide" Target="/ppt/slides/slide2.xml"/><Relationship Id="rId7" Type="http://schemas.openxmlformats.org/officeDocument/2006/relationships/image" Target="../media/image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Relationship Id="rId4" Type="http://schemas.openxmlformats.org/officeDocument/2006/relationships/slide" Target="/ppt/slides/slide2.xml"/><Relationship Id="rId9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80.png"/><Relationship Id="rId7" Type="http://schemas.openxmlformats.org/officeDocument/2006/relationships/image" Target="../media/image77.jpg"/><Relationship Id="rId8" Type="http://schemas.openxmlformats.org/officeDocument/2006/relationships/image" Target="../media/image7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82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83.png"/><Relationship Id="rId8" Type="http://schemas.openxmlformats.org/officeDocument/2006/relationships/image" Target="../media/image7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slide" Target="/ppt/slides/slide2.xml"/><Relationship Id="rId5" Type="http://schemas.openxmlformats.org/officeDocument/2006/relationships/image" Target="../media/image10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87.png"/><Relationship Id="rId6" Type="http://schemas.openxmlformats.org/officeDocument/2006/relationships/slide" Target="/ppt/slides/slide2.xml"/><Relationship Id="rId7" Type="http://schemas.openxmlformats.org/officeDocument/2006/relationships/image" Target="../media/image1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88.jp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86.png"/><Relationship Id="rId8" Type="http://schemas.openxmlformats.org/officeDocument/2006/relationships/image" Target="../media/image92.png"/><Relationship Id="rId11" Type="http://schemas.openxmlformats.org/officeDocument/2006/relationships/image" Target="../media/image90.png"/><Relationship Id="rId10" Type="http://schemas.openxmlformats.org/officeDocument/2006/relationships/image" Target="../media/image8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slide" Target="/ppt/slides/slide2.xml"/><Relationship Id="rId5" Type="http://schemas.openxmlformats.org/officeDocument/2006/relationships/image" Target="../media/image10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2.xml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25.png"/><Relationship Id="rId8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21.jp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24.png"/><Relationship Id="rId8" Type="http://schemas.openxmlformats.org/officeDocument/2006/relationships/image" Target="../media/image20.png"/><Relationship Id="rId10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23.png"/><Relationship Id="rId8" Type="http://schemas.openxmlformats.org/officeDocument/2006/relationships/image" Target="../media/image37.png"/><Relationship Id="rId11" Type="http://schemas.openxmlformats.org/officeDocument/2006/relationships/image" Target="../media/image28.gif"/><Relationship Id="rId10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30.png"/><Relationship Id="rId5" Type="http://schemas.openxmlformats.org/officeDocument/2006/relationships/slide" Target="/ppt/slides/slide2.xml"/><Relationship Id="rId6" Type="http://schemas.openxmlformats.org/officeDocument/2006/relationships/image" Target="../media/image10.png"/><Relationship Id="rId7" Type="http://schemas.openxmlformats.org/officeDocument/2006/relationships/image" Target="../media/image31.png"/><Relationship Id="rId8" Type="http://schemas.openxmlformats.org/officeDocument/2006/relationships/image" Target="../media/image34.png"/><Relationship Id="rId1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25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10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417" name="Google Shape;417;p10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18" name="Google Shape;41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0"/>
          <p:cNvSpPr txBox="1"/>
          <p:nvPr/>
        </p:nvSpPr>
        <p:spPr>
          <a:xfrm>
            <a:off x="4860757" y="168442"/>
            <a:ext cx="420303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Odnosne zamjenice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10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0"/>
          <p:cNvSpPr txBox="1"/>
          <p:nvPr/>
        </p:nvSpPr>
        <p:spPr>
          <a:xfrm>
            <a:off x="158111" y="253351"/>
            <a:ext cx="3000816" cy="1477328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Odnosne zamjenice imaju službu veznika u zavisnosloženim rečenicama.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hr-HR" sz="18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hr-HR" sz="18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To je djevojčica</a:t>
            </a:r>
            <a:r>
              <a:rPr b="1" i="1" lang="hr-HR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koju </a:t>
            </a:r>
            <a:r>
              <a:rPr b="1" i="1" lang="hr-HR" sz="18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svaki dan vidim pred školom.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0"/>
          <p:cNvSpPr txBox="1"/>
          <p:nvPr/>
        </p:nvSpPr>
        <p:spPr>
          <a:xfrm>
            <a:off x="566982" y="4058511"/>
            <a:ext cx="2437554" cy="10156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Odnosne zamjenice imaju </a:t>
            </a: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isti oblik </a:t>
            </a:r>
            <a:r>
              <a:rPr b="0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kao upitne zamjenice.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0"/>
          <p:cNvSpPr/>
          <p:nvPr/>
        </p:nvSpPr>
        <p:spPr>
          <a:xfrm>
            <a:off x="181043" y="5969773"/>
            <a:ext cx="603527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Tko</a:t>
            </a:r>
            <a:r>
              <a:rPr b="1" i="0" lang="hr-HR" sz="24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je došao?            Ne znam </a:t>
            </a:r>
            <a:r>
              <a:rPr b="1" i="0" lang="hr-HR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tko</a:t>
            </a:r>
            <a:r>
              <a:rPr b="1" i="0" lang="hr-HR" sz="24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je došao.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Čija </a:t>
            </a:r>
            <a:r>
              <a:rPr b="1" i="0" lang="hr-HR" sz="24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je ovo torba?     Ne znam </a:t>
            </a:r>
            <a:r>
              <a:rPr b="1" i="0" lang="hr-HR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čija</a:t>
            </a:r>
            <a:r>
              <a:rPr b="1" i="0" lang="hr-HR" sz="24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je ovo torba.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0"/>
          <p:cNvGrpSpPr/>
          <p:nvPr/>
        </p:nvGrpSpPr>
        <p:grpSpPr>
          <a:xfrm>
            <a:off x="3273884" y="925248"/>
            <a:ext cx="8120062" cy="1353343"/>
            <a:chOff x="3968" y="1016735"/>
            <a:chExt cx="8120062" cy="1353343"/>
          </a:xfrm>
        </p:grpSpPr>
        <p:sp>
          <p:nvSpPr>
            <p:cNvPr id="425" name="Google Shape;425;p10"/>
            <p:cNvSpPr/>
            <p:nvPr/>
          </p:nvSpPr>
          <p:spPr>
            <a:xfrm>
              <a:off x="3968" y="1016735"/>
              <a:ext cx="1353343" cy="135334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0"/>
            <p:cNvSpPr txBox="1"/>
            <p:nvPr/>
          </p:nvSpPr>
          <p:spPr>
            <a:xfrm>
              <a:off x="202160" y="1214927"/>
              <a:ext cx="956959" cy="956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Impact"/>
                <a:buNone/>
              </a:pPr>
              <a:r>
                <a:rPr b="0" i="0" lang="hr-HR" sz="2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tko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0"/>
            <p:cNvSpPr/>
            <p:nvPr/>
          </p:nvSpPr>
          <p:spPr>
            <a:xfrm>
              <a:off x="1357312" y="1016735"/>
              <a:ext cx="1353343" cy="1353343"/>
            </a:xfrm>
            <a:prstGeom prst="ellipse">
              <a:avLst/>
            </a:prstGeom>
            <a:solidFill>
              <a:srgbClr val="DB7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0"/>
            <p:cNvSpPr txBox="1"/>
            <p:nvPr/>
          </p:nvSpPr>
          <p:spPr>
            <a:xfrm>
              <a:off x="1555504" y="1214927"/>
              <a:ext cx="956959" cy="956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Impact"/>
                <a:buNone/>
              </a:pPr>
              <a:r>
                <a:rPr b="0" i="0" lang="hr-HR" sz="2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što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0"/>
            <p:cNvSpPr/>
            <p:nvPr/>
          </p:nvSpPr>
          <p:spPr>
            <a:xfrm>
              <a:off x="2710656" y="1016735"/>
              <a:ext cx="1353343" cy="1353343"/>
            </a:xfrm>
            <a:prstGeom prst="ellipse">
              <a:avLst/>
            </a:prstGeom>
            <a:solidFill>
              <a:srgbClr val="CB7C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0"/>
            <p:cNvSpPr txBox="1"/>
            <p:nvPr/>
          </p:nvSpPr>
          <p:spPr>
            <a:xfrm>
              <a:off x="2908848" y="1214927"/>
              <a:ext cx="956959" cy="956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Impact"/>
                <a:buNone/>
              </a:pPr>
              <a:r>
                <a:rPr b="0" i="0" lang="hr-HR" sz="2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koji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0"/>
            <p:cNvSpPr/>
            <p:nvPr/>
          </p:nvSpPr>
          <p:spPr>
            <a:xfrm>
              <a:off x="4063999" y="1016735"/>
              <a:ext cx="1353343" cy="1353343"/>
            </a:xfrm>
            <a:prstGeom prst="ellipse">
              <a:avLst/>
            </a:prstGeom>
            <a:solidFill>
              <a:srgbClr val="BC857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0"/>
            <p:cNvSpPr txBox="1"/>
            <p:nvPr/>
          </p:nvSpPr>
          <p:spPr>
            <a:xfrm>
              <a:off x="4262191" y="1214927"/>
              <a:ext cx="956959" cy="956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Impact"/>
                <a:buNone/>
              </a:pPr>
              <a:r>
                <a:rPr b="0" i="0" lang="hr-HR" sz="2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čiji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0"/>
            <p:cNvSpPr/>
            <p:nvPr/>
          </p:nvSpPr>
          <p:spPr>
            <a:xfrm>
              <a:off x="5417343" y="1016735"/>
              <a:ext cx="1353343" cy="1353343"/>
            </a:xfrm>
            <a:prstGeom prst="ellipse">
              <a:avLst/>
            </a:prstGeom>
            <a:solidFill>
              <a:srgbClr val="AF939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0"/>
            <p:cNvSpPr txBox="1"/>
            <p:nvPr/>
          </p:nvSpPr>
          <p:spPr>
            <a:xfrm>
              <a:off x="5615535" y="1214927"/>
              <a:ext cx="956959" cy="956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Impact"/>
                <a:buNone/>
              </a:pPr>
              <a:r>
                <a:rPr b="0" i="0" lang="hr-HR" sz="2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kakav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0"/>
            <p:cNvSpPr/>
            <p:nvPr/>
          </p:nvSpPr>
          <p:spPr>
            <a:xfrm>
              <a:off x="6770687" y="1016735"/>
              <a:ext cx="1353343" cy="1353343"/>
            </a:xfrm>
            <a:prstGeom prst="ellipse">
              <a:avLst/>
            </a:prstGeom>
            <a:solidFill>
              <a:srgbClr val="A4A4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0"/>
            <p:cNvSpPr txBox="1"/>
            <p:nvPr/>
          </p:nvSpPr>
          <p:spPr>
            <a:xfrm>
              <a:off x="6968879" y="1214927"/>
              <a:ext cx="956959" cy="956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Impact"/>
                <a:buNone/>
              </a:pPr>
              <a:r>
                <a:rPr b="0" i="0" lang="hr-HR" sz="2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kolik</a:t>
              </a:r>
              <a:endParaRPr b="0" i="0" sz="2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sp>
        <p:nvSpPr>
          <p:cNvPr id="437" name="Google Shape;437;p10"/>
          <p:cNvSpPr/>
          <p:nvPr/>
        </p:nvSpPr>
        <p:spPr>
          <a:xfrm>
            <a:off x="0" y="5326557"/>
            <a:ext cx="199612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upitna zamjenica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0"/>
          <p:cNvSpPr/>
          <p:nvPr/>
        </p:nvSpPr>
        <p:spPr>
          <a:xfrm>
            <a:off x="2637007" y="5313720"/>
            <a:ext cx="222375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odnosna zamjenica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0"/>
          <p:cNvSpPr/>
          <p:nvPr/>
        </p:nvSpPr>
        <p:spPr>
          <a:xfrm>
            <a:off x="363382" y="5726667"/>
            <a:ext cx="248652" cy="26772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0"/>
          <p:cNvSpPr/>
          <p:nvPr/>
        </p:nvSpPr>
        <p:spPr>
          <a:xfrm>
            <a:off x="4032171" y="5726667"/>
            <a:ext cx="248652" cy="258667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833C0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7514" y="1858650"/>
            <a:ext cx="1394532" cy="2187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0"/>
          <p:cNvSpPr/>
          <p:nvPr/>
        </p:nvSpPr>
        <p:spPr>
          <a:xfrm>
            <a:off x="3106486" y="2356830"/>
            <a:ext cx="8291430" cy="1167425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12700">
            <a:solidFill>
              <a:srgbClr val="78787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0"/>
          <p:cNvSpPr txBox="1"/>
          <p:nvPr/>
        </p:nvSpPr>
        <p:spPr>
          <a:xfrm>
            <a:off x="3371601" y="2680208"/>
            <a:ext cx="770295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Odnosne zamjenice </a:t>
            </a:r>
            <a:r>
              <a:rPr b="0" i="0" lang="hr-HR" sz="2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povezuju</a:t>
            </a: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rečenice ili riječi u rečenicama.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0"/>
          <p:cNvSpPr/>
          <p:nvPr/>
        </p:nvSpPr>
        <p:spPr>
          <a:xfrm>
            <a:off x="3938337" y="3329600"/>
            <a:ext cx="7074569" cy="1167425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0"/>
          <p:cNvSpPr txBox="1"/>
          <p:nvPr/>
        </p:nvSpPr>
        <p:spPr>
          <a:xfrm>
            <a:off x="5526505" y="3670694"/>
            <a:ext cx="470033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Mijenjaju svoj oblik po padežima.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0"/>
          <p:cNvSpPr txBox="1"/>
          <p:nvPr/>
        </p:nvSpPr>
        <p:spPr>
          <a:xfrm>
            <a:off x="6260137" y="4898222"/>
            <a:ext cx="4211052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je</a:t>
            </a:r>
            <a:r>
              <a:rPr b="0" i="0" lang="hr-HR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kaput </a:t>
            </a:r>
            <a:r>
              <a:rPr b="0" i="0" lang="hr-H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koji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sam nosio.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(neživo, koristimo oblik koji)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sng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je </a:t>
            </a:r>
            <a:r>
              <a:rPr b="0" i="0" lang="hr-HR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dječak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hr-H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kojeg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sam volio.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(živo biće, moramo koristiti kojeg).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0"/>
          <p:cNvSpPr txBox="1"/>
          <p:nvPr/>
        </p:nvSpPr>
        <p:spPr>
          <a:xfrm>
            <a:off x="4427621" y="4188826"/>
            <a:ext cx="60960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akuzativu zamjenica </a:t>
            </a: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KOJI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razlikuje oblik za živo i neživo.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0"/>
          <p:cNvSpPr/>
          <p:nvPr/>
        </p:nvSpPr>
        <p:spPr>
          <a:xfrm flipH="1">
            <a:off x="7188913" y="4724922"/>
            <a:ext cx="473242" cy="24590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3300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0"/>
          <p:cNvSpPr/>
          <p:nvPr/>
        </p:nvSpPr>
        <p:spPr>
          <a:xfrm flipH="1">
            <a:off x="7223076" y="5596058"/>
            <a:ext cx="473242" cy="245909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3300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ownload Girl Smile Transparent HQ PNG Image | FreePNGImg" id="450" name="Google Shape;450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811208" y="4858738"/>
            <a:ext cx="2380792" cy="196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1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456" name="Google Shape;456;p11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57" name="Google Shape;457;p11"/>
          <p:cNvSpPr txBox="1"/>
          <p:nvPr/>
        </p:nvSpPr>
        <p:spPr>
          <a:xfrm>
            <a:off x="3376863" y="-56929"/>
            <a:ext cx="468429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Neodređene zamjenice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11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11"/>
          <p:cNvSpPr/>
          <p:nvPr/>
        </p:nvSpPr>
        <p:spPr>
          <a:xfrm>
            <a:off x="1804412" y="559804"/>
            <a:ext cx="361457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r-HR" sz="24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zamjenice koje zamjenjuju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0" name="Google Shape;460;p11"/>
          <p:cNvGrpSpPr/>
          <p:nvPr/>
        </p:nvGrpSpPr>
        <p:grpSpPr>
          <a:xfrm>
            <a:off x="260683" y="1119041"/>
            <a:ext cx="7307178" cy="3631251"/>
            <a:chOff x="0" y="1774"/>
            <a:chExt cx="7307178" cy="3631251"/>
          </a:xfrm>
        </p:grpSpPr>
        <p:sp>
          <p:nvSpPr>
            <p:cNvPr id="461" name="Google Shape;461;p11"/>
            <p:cNvSpPr/>
            <p:nvPr/>
          </p:nvSpPr>
          <p:spPr>
            <a:xfrm rot="5400000">
              <a:off x="4500333" y="-1750836"/>
              <a:ext cx="937097" cy="467659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E8CA">
                <a:alpha val="89411"/>
              </a:srgbClr>
            </a:solidFill>
            <a:ln cap="flat" cmpd="sng" w="9525">
              <a:solidFill>
                <a:srgbClr val="FFE8CA">
                  <a:alpha val="89411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 txBox="1"/>
            <p:nvPr/>
          </p:nvSpPr>
          <p:spPr>
            <a:xfrm>
              <a:off x="2630585" y="164657"/>
              <a:ext cx="4630849" cy="845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3825" lIns="247650" spcFirstLastPara="1" rIns="247650" wrap="square" tIns="1238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nešto, netko, nekoji, nekakav, nečiji, nekoliko, itko, ikakav, ikoliko, ičiji, išta…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označavaju ono što je neodređeno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0" y="1774"/>
              <a:ext cx="2630584" cy="1171371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 txBox="1"/>
            <p:nvPr/>
          </p:nvSpPr>
          <p:spPr>
            <a:xfrm>
              <a:off x="57182" y="58956"/>
              <a:ext cx="2516220" cy="10570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1" i="0" lang="hr-HR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neodređeno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 rot="5400000">
              <a:off x="4500333" y="-520896"/>
              <a:ext cx="937097" cy="467659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F4D0">
                <a:alpha val="89411"/>
              </a:srgbClr>
            </a:solidFill>
            <a:ln cap="flat" cmpd="sng" w="9525">
              <a:solidFill>
                <a:srgbClr val="CAF4D0">
                  <a:alpha val="89411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 txBox="1"/>
            <p:nvPr/>
          </p:nvSpPr>
          <p:spPr>
            <a:xfrm>
              <a:off x="2630585" y="1394597"/>
              <a:ext cx="4630849" cy="845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3825" lIns="247650" spcFirstLastPara="1" rIns="247650" wrap="square" tIns="1238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svašta, svatko, svakoji, svačiji, svakakav, svakolik…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označavaju ono što je općenito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0" y="1235264"/>
              <a:ext cx="2630584" cy="1171371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4DE560"/>
                </a:gs>
                <a:gs pos="50000">
                  <a:srgbClr val="16EA3F"/>
                </a:gs>
                <a:gs pos="100000">
                  <a:srgbClr val="08D93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 txBox="1"/>
            <p:nvPr/>
          </p:nvSpPr>
          <p:spPr>
            <a:xfrm>
              <a:off x="57182" y="1292446"/>
              <a:ext cx="2516220" cy="10570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1" i="0" lang="hr-HR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općenito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 rot="5400000">
              <a:off x="4500333" y="709043"/>
              <a:ext cx="937097" cy="467659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DD3E8">
                <a:alpha val="89411"/>
              </a:srgbClr>
            </a:solidFill>
            <a:ln cap="flat" cmpd="sng" w="9525">
              <a:solidFill>
                <a:srgbClr val="CDD3E8">
                  <a:alpha val="89411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 txBox="1"/>
            <p:nvPr/>
          </p:nvSpPr>
          <p:spPr>
            <a:xfrm>
              <a:off x="2630585" y="2624537"/>
              <a:ext cx="4630849" cy="845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3825" lIns="247650" spcFirstLastPara="1" rIns="247650" wrap="square" tIns="1238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nitko, ništa, nikoji, ničiji, nikakav, nikoliko…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označavaju ono što je niječno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0" y="2461654"/>
              <a:ext cx="2630584" cy="1171371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5E80C9"/>
                </a:gs>
                <a:gs pos="50000">
                  <a:srgbClr val="3B6FC9"/>
                </a:gs>
                <a:gs pos="100000">
                  <a:srgbClr val="2E5FB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 txBox="1"/>
            <p:nvPr/>
          </p:nvSpPr>
          <p:spPr>
            <a:xfrm>
              <a:off x="57182" y="2518836"/>
              <a:ext cx="2516220" cy="10570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1" i="0" lang="hr-HR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niječno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3" name="Google Shape;47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4656" y="4752068"/>
            <a:ext cx="6504414" cy="2029467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11"/>
          <p:cNvSpPr txBox="1"/>
          <p:nvPr/>
        </p:nvSpPr>
        <p:spPr>
          <a:xfrm>
            <a:off x="8061158" y="2482968"/>
            <a:ext cx="3870159" cy="218521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Tvore se 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tako da se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rgbClr val="C55A11"/>
                </a:solidFill>
                <a:latin typeface="Impact"/>
                <a:ea typeface="Impact"/>
                <a:cs typeface="Impact"/>
                <a:sym typeface="Impact"/>
              </a:rPr>
              <a:t>upitnim ili odnosnim </a:t>
            </a:r>
            <a:r>
              <a:rPr b="0" i="0" lang="hr-HR" sz="1800" u="none" cap="none" strike="noStrike">
                <a:solidFill>
                  <a:srgbClr val="FF6600"/>
                </a:solidFill>
                <a:latin typeface="Impact"/>
                <a:ea typeface="Impact"/>
                <a:cs typeface="Impact"/>
                <a:sym typeface="Impact"/>
              </a:rPr>
              <a:t>zamjenicama</a:t>
            </a:r>
            <a:r>
              <a:rPr b="0" i="0" lang="hr-HR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dodaju </a:t>
            </a:r>
            <a:r>
              <a:rPr b="0" i="0" lang="hr-HR" sz="2000" u="none" cap="none" strike="noStrike">
                <a:solidFill>
                  <a:srgbClr val="7F7F7F"/>
                </a:solidFill>
                <a:latin typeface="Impact"/>
                <a:ea typeface="Impact"/>
                <a:cs typeface="Impact"/>
                <a:sym typeface="Impact"/>
              </a:rPr>
              <a:t>predmetci</a:t>
            </a:r>
            <a:r>
              <a:rPr b="1" i="0" lang="hr-HR" sz="20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i-, ni-, ne-, sva-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r>
              <a:rPr b="0" i="0" lang="hr-HR" sz="2000" u="none" cap="none" strike="noStrike">
                <a:solidFill>
                  <a:srgbClr val="7F7F7F"/>
                </a:solidFill>
                <a:latin typeface="Impact"/>
                <a:ea typeface="Impact"/>
                <a:cs typeface="Impact"/>
                <a:sym typeface="Impact"/>
              </a:rPr>
              <a:t>dometak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-god 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ili da se ispred ili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iza njih stavljaju različiti izrazi </a:t>
            </a:r>
            <a:b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(ma, makar, mu drago).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11"/>
          <p:cNvSpPr txBox="1"/>
          <p:nvPr/>
        </p:nvSpPr>
        <p:spPr>
          <a:xfrm>
            <a:off x="7157357" y="5653065"/>
            <a:ext cx="2573207" cy="92333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hr-HR" sz="18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Sklanjaju se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kao zamjenice od kojih su izvedene ili kao pridjevi.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1"/>
          <p:cNvSpPr/>
          <p:nvPr/>
        </p:nvSpPr>
        <p:spPr>
          <a:xfrm rot="-5400000">
            <a:off x="9721752" y="4254980"/>
            <a:ext cx="588279" cy="1106905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11"/>
          <p:cNvSpPr/>
          <p:nvPr/>
        </p:nvSpPr>
        <p:spPr>
          <a:xfrm>
            <a:off x="6445458" y="5105081"/>
            <a:ext cx="536153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ne (predmetak) </a:t>
            </a:r>
            <a:r>
              <a:rPr b="0" i="0" lang="hr-HR" sz="2000" u="none" cap="none" strike="noStrike">
                <a:solidFill>
                  <a:srgbClr val="DBDBDB"/>
                </a:solidFill>
                <a:latin typeface="Calibri"/>
                <a:ea typeface="Calibri"/>
                <a:cs typeface="Calibri"/>
                <a:sym typeface="Calibri"/>
              </a:rPr>
              <a:t>+ tko (odnosna zamjenica)= </a:t>
            </a:r>
            <a:r>
              <a:rPr b="1" i="0" lang="hr-HR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netko</a:t>
            </a:r>
            <a:endParaRPr b="0" i="0" sz="2000" u="none" cap="none" strike="noStrike">
              <a:solidFill>
                <a:srgbClr val="DBDBD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DBDBDB"/>
                </a:solidFill>
                <a:latin typeface="Calibri"/>
                <a:ea typeface="Calibri"/>
                <a:cs typeface="Calibri"/>
                <a:sym typeface="Calibri"/>
              </a:rPr>
              <a:t>ni + tko= </a:t>
            </a:r>
            <a:r>
              <a:rPr b="1" i="0" lang="hr-HR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nitko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DBDBDB"/>
                </a:solidFill>
                <a:latin typeface="Calibri"/>
                <a:ea typeface="Calibri"/>
                <a:cs typeface="Calibri"/>
                <a:sym typeface="Calibri"/>
              </a:rPr>
              <a:t>i + tko= </a:t>
            </a:r>
            <a:r>
              <a:rPr b="1" i="0" lang="hr-HR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itko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DBDBDB"/>
                </a:solidFill>
                <a:latin typeface="Calibri"/>
                <a:ea typeface="Calibri"/>
                <a:cs typeface="Calibri"/>
                <a:sym typeface="Calibri"/>
              </a:rPr>
              <a:t>sva + tko= </a:t>
            </a:r>
            <a:r>
              <a:rPr b="1" i="0" lang="hr-HR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svatko</a:t>
            </a:r>
            <a:endParaRPr b="0" i="0" sz="2000" u="none" cap="none" strike="noStrike">
              <a:solidFill>
                <a:srgbClr val="DBDB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11"/>
          <p:cNvSpPr txBox="1"/>
          <p:nvPr/>
        </p:nvSpPr>
        <p:spPr>
          <a:xfrm>
            <a:off x="8226835" y="627942"/>
            <a:ext cx="3965165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bih to dopustila </a:t>
            </a:r>
            <a:r>
              <a:rPr b="0" i="0" lang="hr-HR" sz="2000" u="none" cap="none" strike="sng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za ništa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 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bih to dopustila </a:t>
            </a:r>
            <a:r>
              <a:rPr b="0" i="0" lang="hr-HR" sz="2000" u="none" cap="none" strike="noStrike">
                <a:solidFill>
                  <a:srgbClr val="00B050"/>
                </a:solidFill>
                <a:latin typeface="Impact"/>
                <a:ea typeface="Impact"/>
                <a:cs typeface="Impact"/>
                <a:sym typeface="Impact"/>
              </a:rPr>
              <a:t>ni </a:t>
            </a:r>
            <a:r>
              <a:rPr b="0" i="0" lang="hr-HR" sz="2000" u="sng" cap="none" strike="noStrike">
                <a:solidFill>
                  <a:srgbClr val="00B050"/>
                </a:solidFill>
                <a:latin typeface="Impact"/>
                <a:ea typeface="Impact"/>
                <a:cs typeface="Impact"/>
                <a:sym typeface="Impact"/>
              </a:rPr>
              <a:t>za</a:t>
            </a:r>
            <a:r>
              <a:rPr b="0" i="0" lang="hr-HR" sz="2000" u="none" cap="none" strike="noStrike">
                <a:solidFill>
                  <a:srgbClr val="00B050"/>
                </a:solidFill>
                <a:latin typeface="Impact"/>
                <a:ea typeface="Impact"/>
                <a:cs typeface="Impact"/>
                <a:sym typeface="Impact"/>
              </a:rPr>
              <a:t> što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   	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sng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 ničim 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nije zadovoljan. 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00B050"/>
                </a:solidFill>
                <a:latin typeface="Impact"/>
                <a:ea typeface="Impact"/>
                <a:cs typeface="Impact"/>
                <a:sym typeface="Impact"/>
              </a:rPr>
              <a:t>Ni </a:t>
            </a:r>
            <a:r>
              <a:rPr b="0" i="0" lang="hr-HR" sz="2000" u="sng" cap="none" strike="noStrike">
                <a:solidFill>
                  <a:srgbClr val="00B050"/>
                </a:solidFill>
                <a:latin typeface="Impact"/>
                <a:ea typeface="Impact"/>
                <a:cs typeface="Impact"/>
                <a:sym typeface="Impact"/>
              </a:rPr>
              <a:t>s</a:t>
            </a:r>
            <a:r>
              <a:rPr b="0" i="0" lang="hr-HR" sz="2000" u="none" cap="none" strike="noStrike">
                <a:solidFill>
                  <a:srgbClr val="00B050"/>
                </a:solidFill>
                <a:latin typeface="Impact"/>
                <a:ea typeface="Impact"/>
                <a:cs typeface="Impact"/>
                <a:sym typeface="Impact"/>
              </a:rPr>
              <a:t> čim 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nije zadovoljan.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11"/>
          <p:cNvSpPr/>
          <p:nvPr/>
        </p:nvSpPr>
        <p:spPr>
          <a:xfrm>
            <a:off x="8828458" y="217071"/>
            <a:ext cx="1558760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Piši pravilno!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lika na kojoj se prikazuje pisalica, tiskanica, pero&#10;&#10;Opis je automatski generiran" id="480" name="Google Shape;480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50684" y="638703"/>
            <a:ext cx="1180633" cy="184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0948" y="4776195"/>
            <a:ext cx="1830054" cy="774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12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487" name="Google Shape;487;p12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88" name="Google Shape;48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2"/>
          <p:cNvPicPr preferRelativeResize="0"/>
          <p:nvPr/>
        </p:nvPicPr>
        <p:blipFill rotWithShape="1">
          <a:blip r:embed="rId5">
            <a:alphaModFix/>
          </a:blip>
          <a:srcRect b="0" l="26966" r="25540" t="0"/>
          <a:stretch/>
        </p:blipFill>
        <p:spPr>
          <a:xfrm>
            <a:off x="914575" y="867538"/>
            <a:ext cx="1964877" cy="2574122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2"/>
          <p:cNvSpPr txBox="1"/>
          <p:nvPr/>
        </p:nvSpPr>
        <p:spPr>
          <a:xfrm>
            <a:off x="4002506" y="208547"/>
            <a:ext cx="423511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Veliko početno slovo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12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12"/>
          <p:cNvSpPr txBox="1"/>
          <p:nvPr/>
        </p:nvSpPr>
        <p:spPr>
          <a:xfrm>
            <a:off x="2975811" y="1397675"/>
            <a:ext cx="6096000" cy="2031325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AutoNum type="arabicPeriod"/>
            </a:pPr>
            <a:r>
              <a:rPr b="0" i="0" lang="hr-HR" sz="1800" u="sng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Jednorječna</a:t>
            </a:r>
            <a:r>
              <a:rPr b="0" i="0" lang="hr-HR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imena pišu </a:t>
            </a:r>
            <a:r>
              <a:rPr b="0" i="0" lang="hr-HR" sz="1800" u="none" cap="none" strike="noStrike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velikim početnim slovom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Calibri"/>
              <a:buAutoNum type="arabicPeriod"/>
            </a:pPr>
            <a:r>
              <a:rPr b="0" i="0" lang="hr-HR" sz="1800" u="sng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Višerječna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imena blagdana, praznika te kulturnih, umjetničkih, političkih te znanstvenih i drugih društvenih priredaba pišu </a:t>
            </a:r>
            <a:r>
              <a:rPr b="1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prema pravilu: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prva se riječ višerječnog imena 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piše </a:t>
            </a:r>
            <a:r>
              <a:rPr b="0" i="0" lang="hr-HR" sz="1800" u="none" cap="none" strike="noStrike">
                <a:solidFill>
                  <a:srgbClr val="FF3300"/>
                </a:solidFill>
                <a:latin typeface="Impact"/>
                <a:ea typeface="Impact"/>
                <a:cs typeface="Impact"/>
                <a:sym typeface="Impact"/>
              </a:rPr>
              <a:t>velikim</a:t>
            </a:r>
            <a:r>
              <a:rPr b="0" i="0" lang="hr-HR" sz="18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 početnim slovom,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0" i="0" lang="hr-HR" sz="18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ostale riječi </a:t>
            </a:r>
            <a:r>
              <a:rPr b="0" i="0" lang="hr-HR" sz="1800" u="none" cap="none" strike="noStrike">
                <a:solidFill>
                  <a:srgbClr val="FF3300"/>
                </a:solidFill>
                <a:latin typeface="Impact"/>
                <a:ea typeface="Impact"/>
                <a:cs typeface="Impact"/>
                <a:sym typeface="Impact"/>
              </a:rPr>
              <a:t>malim </a:t>
            </a:r>
            <a:r>
              <a:rPr b="0" i="0" lang="hr-HR" sz="18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početnim slovom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osim ako su vlastita imena.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2"/>
          <p:cNvSpPr/>
          <p:nvPr/>
        </p:nvSpPr>
        <p:spPr>
          <a:xfrm>
            <a:off x="4304011" y="750604"/>
            <a:ext cx="326313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hr-HR" sz="4000" u="none" cap="none" strike="noStrik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pravila pisanja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lika na kojoj se prikazuje pisalica, tiskanica, pero&#10;&#10;Opis je automatski generiran" id="494" name="Google Shape;494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83093" y="83650"/>
            <a:ext cx="1170642" cy="133390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95" name="Google Shape;495;p12"/>
          <p:cNvGraphicFramePr/>
          <p:nvPr/>
        </p:nvGraphicFramePr>
        <p:xfrm>
          <a:off x="296779" y="333989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{C7B23F9B-DAC0-43BF-8BC6-72A1FA0C8332}</a:tableStyleId>
              </a:tblPr>
              <a:tblGrid>
                <a:gridCol w="2253925"/>
                <a:gridCol w="4050625"/>
                <a:gridCol w="4973050"/>
              </a:tblGrid>
              <a:tr h="855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solidFill>
                          <a:srgbClr val="3A3838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800"/>
                        <a:buFont typeface="Impact"/>
                        <a:buNone/>
                      </a:pP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blagdani, praznici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sz="1800" u="none" cap="none" strike="noStrike">
                        <a:solidFill>
                          <a:srgbClr val="3A3838"/>
                        </a:solidFill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kulturne, umjetničke, političke te 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znanstvene i druge društvene priredbe </a:t>
                      </a:r>
                      <a:endParaRPr b="0" sz="1800" u="none" cap="none" strike="noStrike">
                        <a:solidFill>
                          <a:srgbClr val="3A3838"/>
                        </a:solidFill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45725" marB="45725" marR="91450" marL="91450"/>
                </a:tc>
              </a:tr>
              <a:tr h="836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solidFill>
                            <a:srgbClr val="3A3838"/>
                          </a:solidFill>
                        </a:rPr>
                        <a:t>Jednorječno ime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hr-HR" sz="1800" u="none" cap="none" strike="noStrike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</a:rPr>
                        <a:t>adnjak 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hr-HR" sz="1800" u="none" cap="none" strike="noStrike">
                          <a:solidFill>
                            <a:srgbClr val="FF0000"/>
                          </a:solidFill>
                        </a:rPr>
                        <a:t>B</a:t>
                      </a: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</a:rPr>
                        <a:t>ožić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hr-HR" sz="1800" u="none" cap="none" strike="noStrike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</a:rPr>
                        <a:t>vjetnica </a:t>
                      </a:r>
                      <a:endParaRPr sz="1800" u="none" cap="none" strike="noStrike">
                        <a:solidFill>
                          <a:srgbClr val="3A3838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hr-HR" sz="1800" u="none" cap="none" strike="noStrike">
                          <a:solidFill>
                            <a:srgbClr val="FF0000"/>
                          </a:solidFill>
                        </a:rPr>
                        <a:t>Š</a:t>
                      </a:r>
                      <a:r>
                        <a:rPr i="0" lang="hr-HR" sz="1800" u="none" cap="none" strike="noStrike">
                          <a:solidFill>
                            <a:srgbClr val="3A3838"/>
                          </a:solidFill>
                        </a:rPr>
                        <a:t>pancirfest</a:t>
                      </a:r>
                      <a:endParaRPr i="0" sz="1800" u="none" cap="none" strike="noStrike">
                        <a:solidFill>
                          <a:srgbClr val="3A3838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hr-HR" sz="1800" u="none" cap="none" strike="noStrike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i="0" lang="hr-HR" sz="1800" u="none" cap="none" strike="noStrike">
                          <a:solidFill>
                            <a:srgbClr val="3A3838"/>
                          </a:solidFill>
                        </a:rPr>
                        <a:t>onkafest</a:t>
                      </a:r>
                      <a:endParaRPr i="0" sz="1800" u="none" cap="none" strike="noStrike">
                        <a:solidFill>
                          <a:srgbClr val="3A3838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hr-HR" sz="1800" u="none" cap="none" strike="noStrike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i="0" lang="hr-HR" sz="1800" u="none" cap="none" strike="noStrike">
                          <a:solidFill>
                            <a:srgbClr val="3A3838"/>
                          </a:solidFill>
                        </a:rPr>
                        <a:t>tnopolis</a:t>
                      </a:r>
                      <a:endParaRPr i="0" sz="1800" u="none" cap="none" strike="noStrike">
                        <a:solidFill>
                          <a:srgbClr val="3A3838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1114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r-HR" sz="1800" u="none" cap="none" strike="noStrike">
                          <a:solidFill>
                            <a:srgbClr val="3A3838"/>
                          </a:solidFill>
                        </a:rPr>
                        <a:t>Višerječno ime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hr-HR" sz="1800" u="none" cap="none" strike="noStrike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</a:rPr>
                        <a:t>vjetna nedjelja</a:t>
                      </a:r>
                      <a:endParaRPr b="0" sz="1800" u="none" cap="none" strike="noStrike">
                        <a:solidFill>
                          <a:srgbClr val="3A3838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hr-HR" sz="1800" u="none" cap="none" strike="noStrike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</a:rPr>
                        <a:t>veta tri kralja</a:t>
                      </a:r>
                      <a:endParaRPr b="0" sz="1800" u="none" cap="none" strike="noStrike">
                        <a:solidFill>
                          <a:srgbClr val="3A3838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hr-HR" sz="1800" u="none" cap="none" strike="noStrike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</a:rPr>
                        <a:t>vi sveti</a:t>
                      </a:r>
                      <a:endParaRPr b="0" sz="1800" u="none" cap="none" strike="noStrike">
                        <a:solidFill>
                          <a:srgbClr val="3A3838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hr-HR" sz="1800" u="none" cap="none" strike="noStrike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</a:rPr>
                        <a:t>eđunarodni dan pismenosti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hr-HR" sz="1800" u="none" cap="none" strike="noStrike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</a:rPr>
                        <a:t>eđunarodni dan materinskoga jezika</a:t>
                      </a:r>
                      <a:endParaRPr sz="1800" u="none" cap="none" strike="noStrike">
                        <a:solidFill>
                          <a:srgbClr val="3A3838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>
                        <a:solidFill>
                          <a:srgbClr val="3A3838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hr-HR" sz="1800" u="none" cap="none" strike="noStrike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</a:rPr>
                        <a:t>ubrovačke ljetne igre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hr-HR" sz="1800" u="none" cap="none" strike="noStrike">
                          <a:solidFill>
                            <a:srgbClr val="FF0000"/>
                          </a:solidFill>
                        </a:rPr>
                        <a:t>M</a:t>
                      </a: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</a:rPr>
                        <a:t>eđunarodna smotra folklora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hr-HR" sz="1800" u="none" cap="none" strike="noStrike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</a:rPr>
                        <a:t>limpijske igre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hr-HR" sz="1800" u="none" cap="none" strike="noStrike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</a:rPr>
                        <a:t>iječki filološki dani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hr-HR" sz="1800" u="none" cap="none" strike="noStrike">
                          <a:solidFill>
                            <a:srgbClr val="FF0000"/>
                          </a:solidFill>
                        </a:rPr>
                        <a:t>O</a:t>
                      </a:r>
                      <a:r>
                        <a:rPr b="0" lang="hr-HR" sz="1800" u="none" cap="none" strike="noStrike">
                          <a:solidFill>
                            <a:srgbClr val="3A3838"/>
                          </a:solidFill>
                        </a:rPr>
                        <a:t>sječko ljeto kulture</a:t>
                      </a:r>
                      <a:endParaRPr sz="1800" u="none" cap="none" strike="noStrike">
                        <a:solidFill>
                          <a:srgbClr val="3A3838"/>
                        </a:solidFill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descr="Women Pointing Left PNG Image - PurePNG | Free transparent CC0 PNG Image  Library" id="496" name="Google Shape;496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077199" y="3762259"/>
            <a:ext cx="4652211" cy="30957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lendar PNG Image | PNG Arts" id="497" name="Google Shape;497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708448" y="683496"/>
            <a:ext cx="3377616" cy="1729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13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503" name="Google Shape;503;p13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04" name="Google Shape;50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06184" y="361683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13"/>
          <p:cNvSpPr txBox="1"/>
          <p:nvPr/>
        </p:nvSpPr>
        <p:spPr>
          <a:xfrm>
            <a:off x="4122822" y="-74995"/>
            <a:ext cx="36415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Pravopisni znakovi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p13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7" name="Google Shape;507;p13"/>
          <p:cNvGrpSpPr/>
          <p:nvPr/>
        </p:nvGrpSpPr>
        <p:grpSpPr>
          <a:xfrm>
            <a:off x="411016" y="691847"/>
            <a:ext cx="10523476" cy="4803123"/>
            <a:chOff x="297017" y="267862"/>
            <a:chExt cx="10523476" cy="4803123"/>
          </a:xfrm>
        </p:grpSpPr>
        <p:sp>
          <p:nvSpPr>
            <p:cNvPr id="508" name="Google Shape;508;p13"/>
            <p:cNvSpPr/>
            <p:nvPr/>
          </p:nvSpPr>
          <p:spPr>
            <a:xfrm rot="-5400000">
              <a:off x="-1689430" y="2791348"/>
              <a:ext cx="4226560" cy="253667"/>
            </a:xfrm>
            <a:prstGeom prst="rect">
              <a:avLst/>
            </a:prstGeom>
            <a:noFill/>
            <a:ln cap="flat" cmpd="sng" w="9525">
              <a:solidFill>
                <a:schemeClr val="dk1">
                  <a:alpha val="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3"/>
            <p:cNvSpPr txBox="1"/>
            <p:nvPr/>
          </p:nvSpPr>
          <p:spPr>
            <a:xfrm rot="-5400000">
              <a:off x="-1689430" y="2791348"/>
              <a:ext cx="4226560" cy="2536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223700" wrap="square" tIns="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izostavnik</a:t>
              </a:r>
              <a:endPara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644521" y="780810"/>
              <a:ext cx="2509019" cy="42265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3"/>
            <p:cNvSpPr txBox="1"/>
            <p:nvPr/>
          </p:nvSpPr>
          <p:spPr>
            <a:xfrm>
              <a:off x="644521" y="780810"/>
              <a:ext cx="2509019" cy="4226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2225" lIns="142225" spcFirstLastPara="1" rIns="142225" wrap="square" tIns="223700">
              <a:noAutofit/>
            </a:bodyPr>
            <a:lstStyle/>
            <a:p>
              <a:pPr indent="-228600" lvl="1" marL="22860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2000"/>
                <a:buFont typeface="Calibri"/>
                <a:buChar char="•"/>
              </a:pPr>
              <a:r>
                <a:rPr b="0" i="0" lang="hr-HR" sz="2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pravopisni je znak kojim se označuje da je što </a:t>
              </a:r>
              <a:r>
                <a:rPr b="0" i="0" lang="hr-HR" sz="2000" u="none" cap="none" strike="noStrike">
                  <a:solidFill>
                    <a:srgbClr val="3F3F3F"/>
                  </a:solidFill>
                  <a:latin typeface="Impact"/>
                  <a:ea typeface="Impact"/>
                  <a:cs typeface="Impact"/>
                  <a:sym typeface="Impact"/>
                </a:rPr>
                <a:t>izostavljeno</a:t>
              </a:r>
              <a:r>
                <a:rPr b="0" i="0" lang="hr-HR" sz="2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b="0" i="0" lang="hr-HR" sz="2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u brzome ili neformalnome govoru</a:t>
              </a:r>
              <a:endPara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F2F2F2"/>
                </a:buClr>
                <a:buSzPts val="2000"/>
                <a:buFont typeface="Calibri"/>
                <a:buChar char="•"/>
              </a:pPr>
              <a:r>
                <a:rPr b="0" i="0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primjeri:</a:t>
              </a:r>
              <a:br>
                <a:rPr b="0" i="0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b="0" i="0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1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Drž’te ga! </a:t>
              </a:r>
              <a:br>
                <a:rPr b="0" i="1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b="0" i="1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1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Je l’ došao?</a:t>
              </a:r>
              <a:br>
                <a:rPr b="0" i="0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br>
                <a:rPr b="0" i="0" lang="hr-HR" sz="2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300866" y="311356"/>
              <a:ext cx="760078" cy="648626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3"/>
            <p:cNvSpPr/>
            <p:nvPr/>
          </p:nvSpPr>
          <p:spPr>
            <a:xfrm rot="-5400000">
              <a:off x="1349766" y="2711555"/>
              <a:ext cx="4226560" cy="253667"/>
            </a:xfrm>
            <a:prstGeom prst="rect">
              <a:avLst/>
            </a:prstGeom>
            <a:noFill/>
            <a:ln cap="flat" cmpd="sng" w="9525">
              <a:solidFill>
                <a:schemeClr val="dk1">
                  <a:alpha val="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3"/>
            <p:cNvSpPr txBox="1"/>
            <p:nvPr/>
          </p:nvSpPr>
          <p:spPr>
            <a:xfrm rot="-5400000">
              <a:off x="1349766" y="2711555"/>
              <a:ext cx="4226560" cy="2536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223700" wrap="square" tIns="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upitnik s uskličnikom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3710196" y="844425"/>
              <a:ext cx="3384912" cy="422656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3"/>
            <p:cNvSpPr txBox="1"/>
            <p:nvPr/>
          </p:nvSpPr>
          <p:spPr>
            <a:xfrm>
              <a:off x="3710196" y="844425"/>
              <a:ext cx="3384912" cy="4226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2225" lIns="142225" spcFirstLastPara="1" rIns="142225" wrap="square" tIns="223700">
              <a:noAutofit/>
            </a:bodyPr>
            <a:lstStyle/>
            <a:p>
              <a:pPr indent="-228600" lvl="1" marL="22860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2000"/>
                <a:buFont typeface="Calibri"/>
                <a:buChar char="•"/>
              </a:pPr>
              <a:r>
                <a:rPr b="0" i="0" lang="hr-HR" sz="2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piše se na kraju rečenice kojom se izražava istodobno </a:t>
              </a:r>
              <a:r>
                <a:rPr b="0" i="0" lang="hr-HR" sz="2000" u="none" cap="none" strike="noStrike">
                  <a:solidFill>
                    <a:srgbClr val="3F3F3F"/>
                  </a:solidFill>
                  <a:latin typeface="Impact"/>
                  <a:ea typeface="Impact"/>
                  <a:cs typeface="Impact"/>
                  <a:sym typeface="Impact"/>
                </a:rPr>
                <a:t>pitanje i čuđenje,</a:t>
              </a:r>
              <a:r>
                <a:rPr b="0" i="0" lang="hr-HR" sz="2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 ushit ili oduševljenje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F2F2F2"/>
                </a:buClr>
                <a:buSzPts val="2000"/>
                <a:buFont typeface="Calibri"/>
                <a:buChar char="•"/>
              </a:pPr>
              <a:r>
                <a:rPr b="0" i="0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primjer:  </a:t>
              </a:r>
              <a:br>
                <a:rPr b="0" i="0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1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Dobio si peticu iz diktata?!</a:t>
              </a:r>
              <a:endParaRPr b="0" i="1" sz="20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ctr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F3F3F"/>
                </a:buClr>
                <a:buSzPts val="2000"/>
                <a:buFont typeface="Calibri"/>
                <a:buChar char="•"/>
              </a:pPr>
              <a:r>
                <a:rPr b="0" i="0" lang="hr-HR" sz="2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može označivati upitnu šutnju s čuđenjem, ushitom ili oduševljenjem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F2F2F2"/>
                </a:buClr>
                <a:buSzPts val="2000"/>
                <a:buFont typeface="Calibri"/>
                <a:buChar char="•"/>
              </a:pPr>
              <a:r>
                <a:rPr b="0" i="1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– Jeste li me jučer vidjeli?</a:t>
              </a:r>
              <a:br>
                <a:rPr b="0" i="1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1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– ?!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3649106" y="278623"/>
              <a:ext cx="722368" cy="784648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-18995" r="-18995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3"/>
            <p:cNvSpPr/>
            <p:nvPr/>
          </p:nvSpPr>
          <p:spPr>
            <a:xfrm rot="-5400000">
              <a:off x="5210036" y="2682336"/>
              <a:ext cx="4226560" cy="253667"/>
            </a:xfrm>
            <a:prstGeom prst="rect">
              <a:avLst/>
            </a:prstGeom>
            <a:noFill/>
            <a:ln cap="flat" cmpd="sng" w="9525">
              <a:solidFill>
                <a:schemeClr val="dk1">
                  <a:alpha val="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3"/>
            <p:cNvSpPr txBox="1"/>
            <p:nvPr/>
          </p:nvSpPr>
          <p:spPr>
            <a:xfrm rot="-5400000">
              <a:off x="5210036" y="2682336"/>
              <a:ext cx="4226560" cy="2536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223700" wrap="square" tIns="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uskličnik s upitnikom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7561289" y="775941"/>
              <a:ext cx="3259203" cy="4226560"/>
            </a:xfrm>
            <a:prstGeom prst="rect">
              <a:avLst/>
            </a:prstGeom>
            <a:solidFill>
              <a:srgbClr val="F880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3"/>
            <p:cNvSpPr txBox="1"/>
            <p:nvPr/>
          </p:nvSpPr>
          <p:spPr>
            <a:xfrm>
              <a:off x="7561289" y="775941"/>
              <a:ext cx="3259203" cy="4226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2225" lIns="142225" spcFirstLastPara="1" rIns="142225" wrap="square" tIns="223700">
              <a:noAutofit/>
            </a:bodyPr>
            <a:lstStyle/>
            <a:p>
              <a:pPr indent="-228600" lvl="1" marL="22860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2000"/>
                <a:buFont typeface="Calibri"/>
                <a:buChar char="•"/>
              </a:pPr>
              <a:r>
                <a:rPr b="0" i="0" lang="hr-HR" sz="2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piše se na kraju rečenice kojom se izražava čuđenje, ushit ili </a:t>
              </a:r>
              <a:r>
                <a:rPr b="0" i="0" lang="hr-HR" sz="2000" u="none" cap="none" strike="noStrike">
                  <a:solidFill>
                    <a:srgbClr val="3F3F3F"/>
                  </a:solidFill>
                  <a:latin typeface="Impact"/>
                  <a:ea typeface="Impact"/>
                  <a:cs typeface="Impact"/>
                  <a:sym typeface="Impact"/>
                </a:rPr>
                <a:t>oduševljenje i onda tek pitanje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F2F2F2"/>
                </a:buClr>
                <a:buSzPts val="2000"/>
                <a:buFont typeface="Calibri"/>
                <a:buChar char="•"/>
              </a:pPr>
              <a:r>
                <a:rPr b="0" i="0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primjer:</a:t>
              </a:r>
              <a:br>
                <a:rPr b="0" i="0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1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Dobio si peticu iz diktata!?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28600" lvl="1" marL="228600" marR="0" rtl="0" algn="ctr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F3F3F"/>
                </a:buClr>
                <a:buSzPts val="2000"/>
                <a:buFont typeface="Calibri"/>
                <a:buChar char="•"/>
              </a:pPr>
              <a:r>
                <a:rPr b="0" i="0" lang="hr-HR" sz="2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može označivati čuđenje, ushit ili oduševljenje s upitnom šutnjom: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F2F2F2"/>
                </a:buClr>
                <a:buSzPts val="2000"/>
                <a:buFont typeface="Calibri"/>
                <a:buChar char="•"/>
              </a:pPr>
              <a:r>
                <a:rPr b="0" i="1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– Jeste li me jučer vidjeli?</a:t>
              </a:r>
              <a:br>
                <a:rPr b="0" i="1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1" lang="hr-HR" sz="2000" u="none" cap="none" strike="noStrike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– !?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7434798" y="267862"/>
              <a:ext cx="826371" cy="648018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3" name="Google Shape;523;p13"/>
          <p:cNvGrpSpPr/>
          <p:nvPr/>
        </p:nvGrpSpPr>
        <p:grpSpPr>
          <a:xfrm>
            <a:off x="20804" y="4940105"/>
            <a:ext cx="2361533" cy="2155433"/>
            <a:chOff x="574468" y="4795726"/>
            <a:chExt cx="2361533" cy="2155433"/>
          </a:xfrm>
        </p:grpSpPr>
        <p:pic>
          <p:nvPicPr>
            <p:cNvPr descr="Slika na kojoj se prikazuje tekst, silueta, vektorska grafika&#10;&#10;Opis je automatski generiran" id="524" name="Google Shape;524;p1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74468" y="4837529"/>
              <a:ext cx="897721" cy="897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urn Around Lead Sticker by Dr. Donna Thomas Rodgers for iOS &amp; Android |  GIPHY" id="525" name="Google Shape;525;p1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780568" y="4795726"/>
              <a:ext cx="2155433" cy="21554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6" name="Google Shape;526;p13"/>
          <p:cNvSpPr/>
          <p:nvPr/>
        </p:nvSpPr>
        <p:spPr>
          <a:xfrm rot="-1223952">
            <a:off x="2018763" y="5638615"/>
            <a:ext cx="2340128" cy="40011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kad pišemo zarez?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and Pencil Pen - Free vector graphic on Pixabay" id="527" name="Google Shape;527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103761" y="4300885"/>
            <a:ext cx="1517483" cy="1362046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13"/>
          <p:cNvSpPr txBox="1"/>
          <p:nvPr/>
        </p:nvSpPr>
        <p:spPr>
          <a:xfrm>
            <a:off x="4838549" y="5286390"/>
            <a:ext cx="6845234" cy="1323439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U </a:t>
            </a:r>
            <a:r>
              <a:rPr b="0" i="0" lang="hr-HR" sz="2000" u="sng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nezavisnosloženim rečenicama </a:t>
            </a:r>
            <a:r>
              <a:rPr b="0" i="0" lang="hr-HR" sz="20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zarez se piše </a:t>
            </a:r>
            <a:r>
              <a:rPr b="0" i="0" lang="hr-HR" sz="2000" u="none" cap="none" strike="noStrike">
                <a:solidFill>
                  <a:srgbClr val="C55A11"/>
                </a:solidFill>
                <a:latin typeface="Impact"/>
                <a:ea typeface="Impact"/>
                <a:cs typeface="Impact"/>
                <a:sym typeface="Impact"/>
              </a:rPr>
              <a:t>ispred veznika suprotne, isključne i zaključne rečenice.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</a:t>
            </a:r>
            <a:r>
              <a:rPr b="0" i="0" lang="hr-HR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zavisnosloženim rečenicama 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zarez se piše </a:t>
            </a: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slučaju inverzije </a:t>
            </a:r>
            <a:b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(ako zavisna surečenica stoji ispred glavne surečenice).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14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534" name="Google Shape;534;p14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35" name="Google Shape;53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2027" y="6083662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14"/>
          <p:cNvSpPr txBox="1"/>
          <p:nvPr/>
        </p:nvSpPr>
        <p:spPr>
          <a:xfrm>
            <a:off x="3713747" y="127163"/>
            <a:ext cx="476450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Zavisnosložena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7" name="Google Shape;537;p14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8" name="Google Shape;538;p14"/>
          <p:cNvGrpSpPr/>
          <p:nvPr/>
        </p:nvGrpSpPr>
        <p:grpSpPr>
          <a:xfrm>
            <a:off x="0" y="971787"/>
            <a:ext cx="12138618" cy="5338375"/>
            <a:chOff x="0" y="198293"/>
            <a:chExt cx="12138618" cy="5338375"/>
          </a:xfrm>
        </p:grpSpPr>
        <p:sp>
          <p:nvSpPr>
            <p:cNvPr id="539" name="Google Shape;539;p14"/>
            <p:cNvSpPr/>
            <p:nvPr/>
          </p:nvSpPr>
          <p:spPr>
            <a:xfrm>
              <a:off x="0" y="3817827"/>
              <a:ext cx="12138618" cy="16147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4"/>
            <p:cNvSpPr txBox="1"/>
            <p:nvPr/>
          </p:nvSpPr>
          <p:spPr>
            <a:xfrm>
              <a:off x="0" y="3817827"/>
              <a:ext cx="12138618" cy="871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1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poredak surečenica</a:t>
              </a:r>
              <a:endPara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5927" y="4471183"/>
              <a:ext cx="4042254" cy="877883"/>
            </a:xfrm>
            <a:prstGeom prst="rect">
              <a:avLst/>
            </a:prstGeom>
            <a:solidFill>
              <a:srgbClr val="F7D5CB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4"/>
            <p:cNvSpPr txBox="1"/>
            <p:nvPr/>
          </p:nvSpPr>
          <p:spPr>
            <a:xfrm>
              <a:off x="5927" y="4471183"/>
              <a:ext cx="4042254" cy="8778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128000" spcFirstLastPara="1" rIns="12800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3F4F"/>
                </a:buClr>
                <a:buSzPts val="1800"/>
                <a:buFont typeface="Impact"/>
                <a:buNone/>
              </a:pPr>
              <a:r>
                <a:rPr b="0" i="0" lang="hr-HR" sz="1800" u="none" cap="none" strike="noStrike">
                  <a:solidFill>
                    <a:srgbClr val="323F4F"/>
                  </a:solidFill>
                  <a:latin typeface="Impact"/>
                  <a:ea typeface="Impact"/>
                  <a:cs typeface="Impact"/>
                  <a:sym typeface="Impact"/>
                </a:rPr>
                <a:t>OBIČAN REDOSLIJED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</a:t>
              </a:r>
              <a:r>
                <a:rPr b="0" i="0" lang="hr-HR" sz="2000" u="none" cap="none" strike="noStrike">
                  <a:solidFill>
                    <a:srgbClr val="FF0000"/>
                  </a:solidFill>
                  <a:latin typeface="Impact"/>
                  <a:ea typeface="Impact"/>
                  <a:cs typeface="Impact"/>
                  <a:sym typeface="Impact"/>
                </a:rPr>
                <a:t>G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+</a:t>
              </a:r>
              <a:r>
                <a:rPr b="0" i="0" lang="hr-HR" sz="2000" u="none" cap="none" strike="noStrike">
                  <a:solidFill>
                    <a:srgbClr val="548135"/>
                  </a:solidFill>
                  <a:latin typeface="Impact"/>
                  <a:ea typeface="Impact"/>
                  <a:cs typeface="Impact"/>
                  <a:sym typeface="Impact"/>
                </a:rPr>
                <a:t>Z</a:t>
              </a:r>
              <a:b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1800" u="none" cap="none" strike="noStrike">
                  <a:solidFill>
                    <a:srgbClr val="FF0000"/>
                  </a:solidFill>
                  <a:latin typeface="Impact"/>
                  <a:ea typeface="Impact"/>
                  <a:cs typeface="Impact"/>
                  <a:sym typeface="Impact"/>
                </a:rPr>
                <a:t>Učitelj će sve objasniti </a:t>
              </a:r>
              <a:r>
                <a:rPr b="0" i="0" lang="hr-HR" sz="1800" u="none" cap="none" strike="noStrike">
                  <a:solidFill>
                    <a:srgbClr val="548135"/>
                  </a:solidFill>
                  <a:latin typeface="Impact"/>
                  <a:ea typeface="Impact"/>
                  <a:cs typeface="Impact"/>
                  <a:sym typeface="Impact"/>
                </a:rPr>
                <a:t>kad se vrati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4048181" y="4377334"/>
              <a:ext cx="4042254" cy="1065582"/>
            </a:xfrm>
            <a:prstGeom prst="rect">
              <a:avLst/>
            </a:prstGeom>
            <a:solidFill>
              <a:srgbClr val="E0E0E0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4"/>
            <p:cNvSpPr txBox="1"/>
            <p:nvPr/>
          </p:nvSpPr>
          <p:spPr>
            <a:xfrm>
              <a:off x="4048181" y="4377334"/>
              <a:ext cx="4042254" cy="10655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128000" spcFirstLastPara="1" rIns="12800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3F4F"/>
                </a:buClr>
                <a:buSzPts val="1800"/>
                <a:buFont typeface="Impact"/>
                <a:buNone/>
              </a:pPr>
              <a:r>
                <a:rPr b="0" i="0" lang="hr-HR" sz="1800" u="none" cap="none" strike="noStrike">
                  <a:solidFill>
                    <a:srgbClr val="323F4F"/>
                  </a:solidFill>
                  <a:latin typeface="Impact"/>
                  <a:ea typeface="Impact"/>
                  <a:cs typeface="Impact"/>
                  <a:sym typeface="Impact"/>
                </a:rPr>
                <a:t>INVERZIJA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</a:t>
              </a:r>
              <a:r>
                <a:rPr b="0" i="0" lang="hr-HR" sz="2000" u="none" cap="none" strike="noStrike">
                  <a:solidFill>
                    <a:srgbClr val="548135"/>
                  </a:solidFill>
                  <a:latin typeface="Impact"/>
                  <a:ea typeface="Impact"/>
                  <a:cs typeface="Impact"/>
                  <a:sym typeface="Impact"/>
                </a:rPr>
                <a:t>Z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+</a:t>
              </a:r>
              <a:r>
                <a:rPr b="0" i="0" lang="hr-HR" sz="2000" u="none" cap="none" strike="noStrike">
                  <a:solidFill>
                    <a:srgbClr val="FF0000"/>
                  </a:solidFill>
                  <a:latin typeface="Impact"/>
                  <a:ea typeface="Impact"/>
                  <a:cs typeface="Impact"/>
                  <a:sym typeface="Impact"/>
                </a:rPr>
                <a:t>G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48135"/>
                </a:buClr>
                <a:buSzPts val="1800"/>
                <a:buFont typeface="Impact"/>
                <a:buNone/>
              </a:pPr>
              <a:r>
                <a:rPr b="0" i="0" lang="hr-HR" sz="1800" u="none" cap="none" strike="noStrike">
                  <a:solidFill>
                    <a:srgbClr val="548135"/>
                  </a:solidFill>
                  <a:latin typeface="Impact"/>
                  <a:ea typeface="Impact"/>
                  <a:cs typeface="Impact"/>
                  <a:sym typeface="Impact"/>
                </a:rPr>
                <a:t>Kad se vrati</a:t>
              </a:r>
              <a:r>
                <a:rPr b="1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,</a:t>
              </a:r>
              <a:r>
                <a:rPr b="0" i="0" lang="hr-HR" sz="1800" u="none" cap="none" strike="noStrike">
                  <a:solidFill>
                    <a:srgbClr val="548135"/>
                  </a:solidFill>
                  <a:latin typeface="Impact"/>
                  <a:ea typeface="Impact"/>
                  <a:cs typeface="Impact"/>
                  <a:sym typeface="Impact"/>
                </a:rPr>
                <a:t> </a:t>
              </a:r>
              <a:r>
                <a:rPr b="0" i="0" lang="hr-HR" sz="1800" u="none" cap="none" strike="noStrike">
                  <a:solidFill>
                    <a:srgbClr val="FF0000"/>
                  </a:solidFill>
                  <a:latin typeface="Impact"/>
                  <a:ea typeface="Impact"/>
                  <a:cs typeface="Impact"/>
                  <a:sym typeface="Impact"/>
                </a:rPr>
                <a:t>učitelj će sve objasniti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– obvezno pišemo zarez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8090436" y="4283581"/>
              <a:ext cx="4042254" cy="1253087"/>
            </a:xfrm>
            <a:prstGeom prst="rect">
              <a:avLst/>
            </a:prstGeom>
            <a:solidFill>
              <a:srgbClr val="FFE8CA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4"/>
            <p:cNvSpPr txBox="1"/>
            <p:nvPr/>
          </p:nvSpPr>
          <p:spPr>
            <a:xfrm>
              <a:off x="8090436" y="4283581"/>
              <a:ext cx="4042254" cy="1253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128000" spcFirstLastPara="1" rIns="128000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23F4F"/>
                </a:buClr>
                <a:buSzPts val="1800"/>
                <a:buFont typeface="Impact"/>
                <a:buNone/>
              </a:pPr>
              <a:r>
                <a:rPr b="0" i="0" lang="hr-HR" sz="1800" u="none" cap="none" strike="noStrike">
                  <a:solidFill>
                    <a:srgbClr val="323F4F"/>
                  </a:solidFill>
                  <a:latin typeface="Impact"/>
                  <a:ea typeface="Impact"/>
                  <a:cs typeface="Impact"/>
                  <a:sym typeface="Impact"/>
                </a:rPr>
                <a:t>UMETNUTA REČENICA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</a:t>
              </a:r>
              <a:b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1800" u="none" cap="none" strike="noStrike">
                  <a:solidFill>
                    <a:srgbClr val="FF0000"/>
                  </a:solidFill>
                  <a:latin typeface="Impact"/>
                  <a:ea typeface="Impact"/>
                  <a:cs typeface="Impact"/>
                  <a:sym typeface="Impact"/>
                </a:rPr>
                <a:t>prvi dio G 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+ </a:t>
              </a:r>
              <a:r>
                <a:rPr b="0" i="0" lang="hr-HR" sz="1800" u="none" cap="none" strike="noStrike">
                  <a:solidFill>
                    <a:srgbClr val="548135"/>
                  </a:solidFill>
                  <a:latin typeface="Impact"/>
                  <a:ea typeface="Impact"/>
                  <a:cs typeface="Impact"/>
                  <a:sym typeface="Impact"/>
                </a:rPr>
                <a:t>Z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 + </a:t>
              </a:r>
              <a:r>
                <a:rPr b="0" i="0" lang="hr-HR" sz="1800" u="none" cap="none" strike="noStrike">
                  <a:solidFill>
                    <a:srgbClr val="FF0000"/>
                  </a:solidFill>
                  <a:latin typeface="Impact"/>
                  <a:ea typeface="Impact"/>
                  <a:cs typeface="Impact"/>
                  <a:sym typeface="Impact"/>
                </a:rPr>
                <a:t>drugi dio G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Impact"/>
                <a:buNone/>
              </a:pPr>
              <a:r>
                <a:rPr b="0" i="0" lang="hr-HR" sz="1800" u="none" cap="none" strike="noStrike">
                  <a:solidFill>
                    <a:srgbClr val="FF0000"/>
                  </a:solidFill>
                  <a:latin typeface="Impact"/>
                  <a:ea typeface="Impact"/>
                  <a:cs typeface="Impact"/>
                  <a:sym typeface="Impact"/>
                </a:rPr>
                <a:t>Učitelj će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,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 </a:t>
              </a:r>
              <a:r>
                <a:rPr b="0" i="0" lang="hr-HR" sz="1800" u="none" cap="none" strike="noStrike">
                  <a:solidFill>
                    <a:srgbClr val="548135"/>
                  </a:solidFill>
                  <a:latin typeface="Impact"/>
                  <a:ea typeface="Impact"/>
                  <a:cs typeface="Impact"/>
                  <a:sym typeface="Impact"/>
                </a:rPr>
                <a:t>kad se vrati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,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 </a:t>
              </a:r>
              <a:r>
                <a:rPr b="0" i="0" lang="hr-HR" sz="1800" u="none" cap="none" strike="noStrike">
                  <a:solidFill>
                    <a:srgbClr val="FF0000"/>
                  </a:solidFill>
                  <a:latin typeface="Impact"/>
                  <a:ea typeface="Impact"/>
                  <a:cs typeface="Impact"/>
                  <a:sym typeface="Impact"/>
                </a:rPr>
                <a:t>sve objasniti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– zavisnu surečenicu odvajamo zarezom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4"/>
            <p:cNvSpPr/>
            <p:nvPr/>
          </p:nvSpPr>
          <p:spPr>
            <a:xfrm rot="10800000">
              <a:off x="0" y="1716915"/>
              <a:ext cx="12138618" cy="2098112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4"/>
            <p:cNvSpPr txBox="1"/>
            <p:nvPr/>
          </p:nvSpPr>
          <p:spPr>
            <a:xfrm>
              <a:off x="0" y="1716915"/>
              <a:ext cx="12138618" cy="7364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1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vezničke riječi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0" y="2230964"/>
              <a:ext cx="6069309" cy="980927"/>
            </a:xfrm>
            <a:prstGeom prst="rect">
              <a:avLst/>
            </a:prstGeom>
            <a:solidFill>
              <a:srgbClr val="CCD3EA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4"/>
            <p:cNvSpPr txBox="1"/>
            <p:nvPr/>
          </p:nvSpPr>
          <p:spPr>
            <a:xfrm>
              <a:off x="0" y="2230964"/>
              <a:ext cx="6069309" cy="9809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128000" spcFirstLastPara="1" rIns="12800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zavisnosložene rečenice imaju </a:t>
              </a:r>
              <a:r>
                <a:rPr b="1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vezničke riječi 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kojima povezujemo glavnu i zavisnu surečenicu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6069309" y="2224012"/>
              <a:ext cx="6069309" cy="978501"/>
            </a:xfrm>
            <a:prstGeom prst="rect">
              <a:avLst/>
            </a:prstGeom>
            <a:solidFill>
              <a:srgbClr val="D4E2CE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4"/>
            <p:cNvSpPr txBox="1"/>
            <p:nvPr/>
          </p:nvSpPr>
          <p:spPr>
            <a:xfrm>
              <a:off x="6069309" y="2224012"/>
              <a:ext cx="6069309" cy="978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128000" spcFirstLastPara="1" rIns="12800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br>
                <a:rPr b="1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1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VEZNICI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(da, ako, jer…) , 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ODNOSNE ZAMJENICE 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(tko, što, koji…), </a:t>
              </a:r>
              <a:b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1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VEZNIČKI SKUPOVI 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(budući da, kao da…) i </a:t>
              </a:r>
              <a:b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1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PRILOZI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(kad, gdje, kako…)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4"/>
            <p:cNvSpPr/>
            <p:nvPr/>
          </p:nvSpPr>
          <p:spPr>
            <a:xfrm rot="10800000">
              <a:off x="0" y="198293"/>
              <a:ext cx="12138618" cy="1752882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4"/>
            <p:cNvSpPr txBox="1"/>
            <p:nvPr/>
          </p:nvSpPr>
          <p:spPr>
            <a:xfrm>
              <a:off x="0" y="198293"/>
              <a:ext cx="12138618" cy="6152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0" y="407594"/>
              <a:ext cx="3034654" cy="941493"/>
            </a:xfrm>
            <a:prstGeom prst="rect">
              <a:avLst/>
            </a:prstGeom>
            <a:solidFill>
              <a:srgbClr val="F7D5CB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4"/>
            <p:cNvSpPr txBox="1"/>
            <p:nvPr/>
          </p:nvSpPr>
          <p:spPr>
            <a:xfrm>
              <a:off x="0" y="407594"/>
              <a:ext cx="3034654" cy="9414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128000" spcFirstLastPara="1" rIns="12800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25252"/>
                </a:buClr>
                <a:buSzPts val="1800"/>
                <a:buFont typeface="Impact"/>
                <a:buNone/>
              </a:pPr>
              <a:r>
                <a:rPr b="0" i="0" lang="hr-HR" sz="1800" u="none" cap="none" strike="noStrike">
                  <a:solidFill>
                    <a:srgbClr val="525252"/>
                  </a:solidFill>
                  <a:latin typeface="Impact"/>
                  <a:ea typeface="Impact"/>
                  <a:cs typeface="Impact"/>
                  <a:sym typeface="Impact"/>
                </a:rPr>
                <a:t>jednostavna rečenica: </a:t>
              </a:r>
              <a:r>
                <a:rPr b="0" i="1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Putujemo </a:t>
              </a:r>
              <a:r>
                <a:rPr b="1" i="1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 sumrak</a:t>
              </a:r>
              <a:r>
                <a:rPr b="1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.(POV)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3034654" y="407594"/>
              <a:ext cx="3034654" cy="941493"/>
            </a:xfrm>
            <a:prstGeom prst="rect">
              <a:avLst/>
            </a:prstGeom>
            <a:solidFill>
              <a:srgbClr val="E0E0E0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4"/>
            <p:cNvSpPr txBox="1"/>
            <p:nvPr/>
          </p:nvSpPr>
          <p:spPr>
            <a:xfrm>
              <a:off x="3034654" y="407594"/>
              <a:ext cx="3034654" cy="9414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128000" spcFirstLastPara="1" rIns="12800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ts val="1800"/>
                <a:buFont typeface="Impact"/>
                <a:buNone/>
              </a:pPr>
              <a:r>
                <a:rPr b="0" i="0" lang="hr-HR" sz="1800" u="none" cap="none" strike="noStrike">
                  <a:solidFill>
                    <a:srgbClr val="00B0F0"/>
                  </a:solidFill>
                  <a:latin typeface="Impact"/>
                  <a:ea typeface="Impact"/>
                  <a:cs typeface="Impact"/>
                  <a:sym typeface="Impact"/>
                </a:rPr>
                <a:t>zavisnosložena rečenica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</a:t>
              </a:r>
              <a:b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 mjesto POV </a:t>
              </a:r>
              <a:b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1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uvrštavamo</a:t>
              </a:r>
              <a: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cijelu rečenicu: </a:t>
              </a:r>
              <a:br>
                <a:rPr b="0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1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Putujemo </a:t>
              </a:r>
              <a:r>
                <a:rPr b="1" i="1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kad se smrači.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6069309" y="399940"/>
              <a:ext cx="3034654" cy="956802"/>
            </a:xfrm>
            <a:prstGeom prst="rect">
              <a:avLst/>
            </a:prstGeom>
            <a:solidFill>
              <a:srgbClr val="FFE8CA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4"/>
            <p:cNvSpPr txBox="1"/>
            <p:nvPr/>
          </p:nvSpPr>
          <p:spPr>
            <a:xfrm>
              <a:off x="6069309" y="399940"/>
              <a:ext cx="3034654" cy="956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128000" spcFirstLastPara="1" rIns="128000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Calibri"/>
                <a:buNone/>
              </a:pPr>
              <a:r>
                <a:rPr b="1" i="1" lang="hr-HR" sz="1800" u="sng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Putujemo</a:t>
              </a:r>
              <a:r>
                <a:rPr b="1" i="1" lang="hr-HR" sz="18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 </a:t>
              </a:r>
              <a:r>
                <a:rPr b="1" i="1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 </a:t>
              </a:r>
              <a:r>
                <a:rPr b="1" i="1" lang="hr-HR" sz="1800" u="none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kad  </a:t>
              </a:r>
              <a:r>
                <a:rPr b="1" i="1" lang="hr-HR" sz="1800" u="sng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se smrači</a:t>
              </a:r>
              <a:r>
                <a:rPr b="1" i="1" lang="hr-HR" sz="1800" u="none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br>
                <a:rPr b="1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1.surečenica       2.surečenica</a:t>
              </a:r>
              <a:br>
                <a:rPr b="1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glavna (</a:t>
              </a:r>
              <a:r>
                <a:rPr b="1" i="0" lang="hr-HR" sz="18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G</a:t>
              </a:r>
              <a:r>
                <a:rPr b="1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	  zavisna (</a:t>
              </a:r>
              <a:r>
                <a:rPr b="1" i="0" lang="hr-HR" sz="1800" u="none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Z</a:t>
              </a:r>
              <a:r>
                <a:rPr b="1" i="0" lang="hr-HR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9103963" y="401336"/>
              <a:ext cx="3034654" cy="954009"/>
            </a:xfrm>
            <a:prstGeom prst="rect">
              <a:avLst/>
            </a:prstGeom>
            <a:solidFill>
              <a:srgbClr val="CCD3EA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4"/>
            <p:cNvSpPr txBox="1"/>
            <p:nvPr/>
          </p:nvSpPr>
          <p:spPr>
            <a:xfrm>
              <a:off x="9103963" y="401336"/>
              <a:ext cx="3034654" cy="9540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128000" spcFirstLastPara="1" rIns="12800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800"/>
                <a:buFont typeface="Calibri"/>
                <a:buNone/>
              </a:pPr>
              <a:r>
                <a:rPr b="1" i="0" lang="hr-HR" sz="18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GLAVNA SUREČENICA (samostalna rečenica) </a:t>
              </a:r>
              <a:r>
                <a:rPr b="1" i="0" lang="hr-HR" sz="1800" u="none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ZAVISNA SUREČENICA</a:t>
              </a:r>
              <a:br>
                <a:rPr b="1" i="0" lang="hr-HR" sz="1800" u="none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hr-HR" sz="1800" u="none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(nesamostalna rečenica)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Cats Cartoon clipart - Puzzle, Text, Product, transparent clip art" id="563" name="Google Shape;563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2618" y="-82373"/>
            <a:ext cx="2340132" cy="1566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5"/>
          <p:cNvSpPr txBox="1"/>
          <p:nvPr/>
        </p:nvSpPr>
        <p:spPr>
          <a:xfrm>
            <a:off x="2584999" y="202482"/>
            <a:ext cx="453189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Predikatna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9" name="Google Shape;569;p15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15"/>
          <p:cNvSpPr txBox="1"/>
          <p:nvPr/>
        </p:nvSpPr>
        <p:spPr>
          <a:xfrm>
            <a:off x="287916" y="4226254"/>
            <a:ext cx="3984502" cy="175432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Zavisno složenu rečenicu u kojoj je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zavisna surečenica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uvrštena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 mjesto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imenske riječi imenskoga predikata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glavne surečenice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nazivamo </a:t>
            </a:r>
            <a:r>
              <a:rPr b="0" i="0" lang="hr-HR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PREDIKATNA 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rečenica.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15"/>
          <p:cNvSpPr txBox="1"/>
          <p:nvPr/>
        </p:nvSpPr>
        <p:spPr>
          <a:xfrm>
            <a:off x="5154647" y="4122636"/>
            <a:ext cx="2650672" cy="1200329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Najčešće su </a:t>
            </a:r>
            <a:r>
              <a:rPr b="1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vezničke riječi 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predikatnim rečenicama odnosne zamjenice tko, što, koji te veznik da.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5"/>
          <p:cNvSpPr/>
          <p:nvPr/>
        </p:nvSpPr>
        <p:spPr>
          <a:xfrm>
            <a:off x="388106" y="1341817"/>
            <a:ext cx="5664499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Ivan </a:t>
            </a:r>
            <a:r>
              <a:rPr b="0" i="0" lang="hr-HR" sz="2000" u="sng" cap="none" strike="noStrike">
                <a:solidFill>
                  <a:srgbClr val="C55A11"/>
                </a:solidFill>
                <a:latin typeface="Impact"/>
                <a:ea typeface="Impact"/>
                <a:cs typeface="Impact"/>
                <a:sym typeface="Impact"/>
              </a:rPr>
              <a:t>je najbrži</a:t>
            </a:r>
            <a:r>
              <a:rPr b="0" i="0" lang="hr-HR" sz="20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. &gt; jednostavna rečenica (1 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br>
              <a:rPr b="0" i="0" lang="hr-HR" sz="20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hr-HR" sz="20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imenski predikat </a:t>
            </a:r>
            <a:r>
              <a:rPr b="0" i="0" lang="hr-HR" sz="20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0" i="1" lang="hr-HR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je</a:t>
            </a:r>
            <a:r>
              <a:rPr b="0" i="1" lang="hr-HR" sz="20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= glagol, </a:t>
            </a:r>
            <a:r>
              <a:rPr b="0" i="1" lang="hr-HR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najbrži</a:t>
            </a:r>
            <a:r>
              <a:rPr b="0" i="1" lang="hr-HR" sz="20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=imenska riječ</a:t>
            </a:r>
            <a:r>
              <a:rPr b="0" i="0" lang="hr-HR" sz="20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Ivan </a:t>
            </a:r>
            <a:r>
              <a:rPr b="0" i="0" lang="hr-HR" sz="2000" u="sng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rPr>
              <a:t>je</a:t>
            </a:r>
            <a:r>
              <a:rPr b="0" i="0" lang="hr-HR" sz="2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b="0" i="0" lang="hr-HR" sz="2000" u="none" cap="none" strike="noStrike">
                <a:solidFill>
                  <a:srgbClr val="385623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da</a:t>
            </a:r>
            <a:r>
              <a:rPr b="0" i="0" lang="hr-HR" sz="2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hr-HR" sz="2000" u="sng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rPr>
              <a:t>ne može biti brži</a:t>
            </a:r>
            <a:r>
              <a:rPr b="0" i="0" lang="hr-HR" sz="2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. &gt; složena rečenica (2 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  G        veznik          Z</a:t>
            </a:r>
            <a:endParaRPr b="0" i="0" sz="2000" u="none" cap="none" strike="noStrike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3" name="Google Shape;573;p15"/>
          <p:cNvCxnSpPr/>
          <p:nvPr/>
        </p:nvCxnSpPr>
        <p:spPr>
          <a:xfrm>
            <a:off x="1273629" y="2497774"/>
            <a:ext cx="0" cy="530678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4" name="Google Shape;574;p15"/>
          <p:cNvCxnSpPr/>
          <p:nvPr/>
        </p:nvCxnSpPr>
        <p:spPr>
          <a:xfrm>
            <a:off x="718457" y="2946809"/>
            <a:ext cx="0" cy="318407"/>
          </a:xfrm>
          <a:prstGeom prst="straightConnector1">
            <a:avLst/>
          </a:prstGeom>
          <a:noFill/>
          <a:ln cap="flat" cmpd="sng" w="57150">
            <a:solidFill>
              <a:schemeClr val="accent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5" name="Google Shape;575;p15"/>
          <p:cNvCxnSpPr/>
          <p:nvPr/>
        </p:nvCxnSpPr>
        <p:spPr>
          <a:xfrm>
            <a:off x="1483179" y="2946809"/>
            <a:ext cx="0" cy="318407"/>
          </a:xfrm>
          <a:prstGeom prst="straightConnector1">
            <a:avLst/>
          </a:prstGeom>
          <a:noFill/>
          <a:ln cap="flat" cmpd="sng" w="57150">
            <a:solidFill>
              <a:schemeClr val="accent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6" name="Google Shape;576;p15"/>
          <p:cNvCxnSpPr/>
          <p:nvPr/>
        </p:nvCxnSpPr>
        <p:spPr>
          <a:xfrm>
            <a:off x="2536372" y="2905490"/>
            <a:ext cx="0" cy="318407"/>
          </a:xfrm>
          <a:prstGeom prst="straightConnector1">
            <a:avLst/>
          </a:prstGeom>
          <a:noFill/>
          <a:ln cap="flat" cmpd="sng" w="57150">
            <a:solidFill>
              <a:schemeClr val="accent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577" name="Google Shape;577;p15"/>
          <p:cNvCxnSpPr/>
          <p:nvPr/>
        </p:nvCxnSpPr>
        <p:spPr>
          <a:xfrm>
            <a:off x="1382486" y="1711281"/>
            <a:ext cx="0" cy="318407"/>
          </a:xfrm>
          <a:prstGeom prst="straightConnector1">
            <a:avLst/>
          </a:prstGeom>
          <a:noFill/>
          <a:ln cap="flat" cmpd="sng" w="57150">
            <a:solidFill>
              <a:srgbClr val="833C0B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578" name="Google Shape;578;p15"/>
          <p:cNvGrpSpPr/>
          <p:nvPr/>
        </p:nvGrpSpPr>
        <p:grpSpPr>
          <a:xfrm>
            <a:off x="8432346" y="443034"/>
            <a:ext cx="2838450" cy="1943100"/>
            <a:chOff x="6052605" y="718834"/>
            <a:chExt cx="2838450" cy="1943100"/>
          </a:xfrm>
        </p:grpSpPr>
        <p:grpSp>
          <p:nvGrpSpPr>
            <p:cNvPr id="579" name="Google Shape;579;p15"/>
            <p:cNvGrpSpPr/>
            <p:nvPr/>
          </p:nvGrpSpPr>
          <p:grpSpPr>
            <a:xfrm>
              <a:off x="6052605" y="718834"/>
              <a:ext cx="2838450" cy="1943100"/>
              <a:chOff x="8265145" y="492723"/>
              <a:chExt cx="2838450" cy="1943100"/>
            </a:xfrm>
          </p:grpSpPr>
          <p:pic>
            <p:nvPicPr>
              <p:cNvPr descr="2 Puzzle Pieces Connected Clip Art | Puzzle piece template, Clip art,  Puzzle pieces" id="580" name="Google Shape;580;p1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8265145" y="492723"/>
                <a:ext cx="2838450" cy="1943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81" name="Google Shape;581;p15"/>
              <p:cNvSpPr/>
              <p:nvPr/>
            </p:nvSpPr>
            <p:spPr>
              <a:xfrm>
                <a:off x="8626428" y="1279607"/>
                <a:ext cx="117147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hr-HR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glagol biti 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2" name="Google Shape;582;p15"/>
            <p:cNvSpPr/>
            <p:nvPr/>
          </p:nvSpPr>
          <p:spPr>
            <a:xfrm>
              <a:off x="7672958" y="1153936"/>
              <a:ext cx="1130502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hr-HR" sz="2000" u="none" cap="none" strike="noStrike">
                  <a:solidFill>
                    <a:srgbClr val="833C0B"/>
                  </a:solidFill>
                  <a:latin typeface="Calibri"/>
                  <a:ea typeface="Calibri"/>
                  <a:cs typeface="Calibri"/>
                  <a:sym typeface="Calibri"/>
                </a:rPr>
                <a:t>imenska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hr-HR" sz="2000" u="none" cap="none" strike="noStrike">
                  <a:solidFill>
                    <a:srgbClr val="833C0B"/>
                  </a:solidFill>
                  <a:latin typeface="Calibri"/>
                  <a:ea typeface="Calibri"/>
                  <a:cs typeface="Calibri"/>
                  <a:sym typeface="Calibri"/>
                </a:rPr>
                <a:t>riječ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15"/>
          <p:cNvGrpSpPr/>
          <p:nvPr/>
        </p:nvGrpSpPr>
        <p:grpSpPr>
          <a:xfrm>
            <a:off x="7867635" y="2946809"/>
            <a:ext cx="3752062" cy="2178429"/>
            <a:chOff x="8891055" y="2497774"/>
            <a:chExt cx="2886390" cy="1943100"/>
          </a:xfrm>
        </p:grpSpPr>
        <p:pic>
          <p:nvPicPr>
            <p:cNvPr descr="2 Puzzle Pieces Connected Clip Art | Puzzle piece template, Clip art,  Puzzle pieces" id="584" name="Google Shape;584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891055" y="2497774"/>
              <a:ext cx="2838450" cy="1943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5" name="Google Shape;585;p15"/>
            <p:cNvSpPr/>
            <p:nvPr/>
          </p:nvSpPr>
          <p:spPr>
            <a:xfrm>
              <a:off x="9084149" y="3269269"/>
              <a:ext cx="1534844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 surečenica</a:t>
              </a:r>
              <a:endPara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10394822" y="2882182"/>
              <a:ext cx="138262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hr-HR" sz="1800" u="none" cap="none" strike="noStrike">
                  <a:solidFill>
                    <a:srgbClr val="833C0B"/>
                  </a:solidFill>
                  <a:latin typeface="Calibri"/>
                  <a:ea typeface="Calibri"/>
                  <a:cs typeface="Calibri"/>
                  <a:sym typeface="Calibri"/>
                </a:rPr>
                <a:t>Z predikatna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hr-HR" sz="1800" u="none" cap="none" strike="noStrike">
                  <a:solidFill>
                    <a:srgbClr val="833C0B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hr-HR" sz="1800" u="none" cap="none" strike="noStrike">
                  <a:solidFill>
                    <a:srgbClr val="833C0B"/>
                  </a:solidFill>
                  <a:latin typeface="Calibri"/>
                  <a:ea typeface="Calibri"/>
                  <a:cs typeface="Calibri"/>
                  <a:sym typeface="Calibri"/>
                </a:rPr>
                <a:t>surečenica</a:t>
              </a:r>
              <a:endParaRPr b="1" i="0" sz="18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7" name="Google Shape;587;p15"/>
          <p:cNvSpPr/>
          <p:nvPr/>
        </p:nvSpPr>
        <p:spPr>
          <a:xfrm>
            <a:off x="6280655" y="2612408"/>
            <a:ext cx="414838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833C0B"/>
                </a:solidFill>
                <a:latin typeface="Impact"/>
                <a:ea typeface="Impact"/>
                <a:cs typeface="Impact"/>
                <a:sym typeface="Impact"/>
              </a:rPr>
              <a:t>predikatna</a:t>
            </a: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rečenica </a:t>
            </a:r>
            <a:b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uvrštena rečenica na mjesto predikata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5"/>
          <p:cNvSpPr/>
          <p:nvPr/>
        </p:nvSpPr>
        <p:spPr>
          <a:xfrm>
            <a:off x="7011113" y="372141"/>
            <a:ext cx="341792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833C0B"/>
                </a:solidFill>
                <a:latin typeface="Impact"/>
                <a:ea typeface="Impact"/>
                <a:cs typeface="Impact"/>
                <a:sym typeface="Impact"/>
              </a:rPr>
              <a:t>predikat</a:t>
            </a: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jednostavne rečenice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5"/>
          <p:cNvSpPr/>
          <p:nvPr/>
        </p:nvSpPr>
        <p:spPr>
          <a:xfrm>
            <a:off x="10429035" y="2497774"/>
            <a:ext cx="489336" cy="449035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18643" y="4527478"/>
            <a:ext cx="2755793" cy="21784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e said 'yes'! | Stick figures, Presentation, Image" id="591" name="Google Shape;591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74171" y="4833143"/>
            <a:ext cx="1546685" cy="21784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senter media stick figure - write with pen | Cântico dos cânticos,  Boneco palito, Conhecimento é poder" id="592" name="Google Shape;592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19393" y="781613"/>
            <a:ext cx="1825358" cy="243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5"/>
          <p:cNvPicPr preferRelativeResize="0"/>
          <p:nvPr/>
        </p:nvPicPr>
        <p:blipFill rotWithShape="1">
          <a:blip r:embed="rId10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594" name="Google Shape;594;p15"/>
          <p:cNvPicPr preferRelativeResize="0"/>
          <p:nvPr/>
        </p:nvPicPr>
        <p:blipFill rotWithShape="1">
          <a:blip r:embed="rId10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95" name="Google Shape;595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6"/>
          <p:cNvSpPr txBox="1"/>
          <p:nvPr/>
        </p:nvSpPr>
        <p:spPr>
          <a:xfrm>
            <a:off x="4267200" y="192505"/>
            <a:ext cx="453189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Subjektna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1" name="Google Shape;601;p16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16"/>
          <p:cNvSpPr txBox="1"/>
          <p:nvPr/>
        </p:nvSpPr>
        <p:spPr>
          <a:xfrm>
            <a:off x="522963" y="1319703"/>
            <a:ext cx="4082716" cy="132343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Zavisnosloženu rečenicu u kojoj je zavisna surečenica </a:t>
            </a:r>
            <a:r>
              <a:rPr b="1" i="0" lang="hr-HR" sz="2000" u="sng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uvrštena</a:t>
            </a:r>
            <a:r>
              <a:rPr b="0" i="0" lang="hr-HR" sz="2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na </a:t>
            </a:r>
            <a:r>
              <a:rPr b="1" i="0" lang="hr-HR" sz="2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mjesto subjekta </a:t>
            </a:r>
            <a:r>
              <a:rPr b="0" i="0" lang="hr-HR" sz="2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glavne surečenice nazivamo </a:t>
            </a:r>
            <a:r>
              <a:rPr b="0" i="0" lang="hr-HR" sz="2000" u="none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rPr>
              <a:t>SUBJEKTNA</a:t>
            </a:r>
            <a:r>
              <a:rPr b="0" i="0" lang="hr-HR" sz="2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rečenica.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6"/>
          <p:cNvSpPr txBox="1"/>
          <p:nvPr/>
        </p:nvSpPr>
        <p:spPr>
          <a:xfrm>
            <a:off x="5386137" y="3673223"/>
            <a:ext cx="1918704" cy="2246769"/>
          </a:xfrm>
          <a:prstGeom prst="rect">
            <a:avLst/>
          </a:prstGeom>
          <a:solidFill>
            <a:schemeClr val="accent3"/>
          </a:solidFill>
          <a:ln cap="flat" cmpd="sng" w="12700">
            <a:solidFill>
              <a:srgbClr val="78787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Najčešće su vezničke riječi u subjektnim rečenicama </a:t>
            </a:r>
            <a:br>
              <a:rPr b="0" i="0" lang="hr-H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hr-H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odnosne zamjenice tko, što, koji.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6"/>
          <p:cNvSpPr txBox="1"/>
          <p:nvPr/>
        </p:nvSpPr>
        <p:spPr>
          <a:xfrm>
            <a:off x="5422232" y="1048013"/>
            <a:ext cx="6096000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Radnik     </a:t>
            </a:r>
            <a:r>
              <a:rPr b="0" i="0" lang="hr-HR" sz="2000" u="sng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se ne boji</a:t>
            </a:r>
            <a:r>
              <a:rPr b="0" i="0" lang="hr-HR" sz="20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gladi. &gt; jednostavna rečenica (1 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br>
              <a:rPr b="0" i="0" lang="hr-HR" sz="20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hr-HR" sz="20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subjekt</a:t>
            </a:r>
            <a:r>
              <a:rPr b="0" i="0" lang="hr-HR" sz="20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i="0" lang="hr-HR" sz="20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predikat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Tko </a:t>
            </a:r>
            <a:r>
              <a:rPr b="0" i="0" lang="hr-HR" sz="2000" u="sng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radi</a:t>
            </a:r>
            <a:r>
              <a:rPr b="0" i="0" lang="hr-HR" sz="2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,       </a:t>
            </a:r>
            <a:r>
              <a:rPr b="0" i="0" lang="hr-HR" sz="2000" u="sng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ne boji se</a:t>
            </a:r>
            <a:r>
              <a:rPr b="0" i="0" lang="hr-HR" sz="2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gladi.  &gt; složena rečenica (2 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   Z                         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5" name="Google Shape;605;p16"/>
          <p:cNvCxnSpPr/>
          <p:nvPr/>
        </p:nvCxnSpPr>
        <p:spPr>
          <a:xfrm>
            <a:off x="5850213" y="1406481"/>
            <a:ext cx="0" cy="318407"/>
          </a:xfrm>
          <a:prstGeom prst="straightConnector1">
            <a:avLst/>
          </a:prstGeom>
          <a:noFill/>
          <a:ln cap="flat" cmpd="sng" w="57150">
            <a:solidFill>
              <a:srgbClr val="2E75B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6" name="Google Shape;606;p16"/>
          <p:cNvCxnSpPr/>
          <p:nvPr/>
        </p:nvCxnSpPr>
        <p:spPr>
          <a:xfrm>
            <a:off x="6955924" y="1406480"/>
            <a:ext cx="0" cy="318407"/>
          </a:xfrm>
          <a:prstGeom prst="straightConnector1">
            <a:avLst/>
          </a:prstGeom>
          <a:noFill/>
          <a:ln cap="flat" cmpd="sng" w="57150">
            <a:solidFill>
              <a:srgbClr val="2E75B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7" name="Google Shape;607;p16"/>
          <p:cNvCxnSpPr/>
          <p:nvPr/>
        </p:nvCxnSpPr>
        <p:spPr>
          <a:xfrm>
            <a:off x="5821677" y="2012193"/>
            <a:ext cx="0" cy="318407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8" name="Google Shape;608;p16"/>
          <p:cNvCxnSpPr/>
          <p:nvPr/>
        </p:nvCxnSpPr>
        <p:spPr>
          <a:xfrm>
            <a:off x="5850213" y="2658106"/>
            <a:ext cx="0" cy="318407"/>
          </a:xfrm>
          <a:prstGeom prst="straightConnector1">
            <a:avLst/>
          </a:prstGeom>
          <a:noFill/>
          <a:ln cap="flat" cmpd="sng" w="57150">
            <a:solidFill>
              <a:srgbClr val="54813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609" name="Google Shape;609;p16"/>
          <p:cNvCxnSpPr/>
          <p:nvPr/>
        </p:nvCxnSpPr>
        <p:spPr>
          <a:xfrm>
            <a:off x="7354758" y="2641424"/>
            <a:ext cx="0" cy="318407"/>
          </a:xfrm>
          <a:prstGeom prst="straightConnector1">
            <a:avLst/>
          </a:prstGeom>
          <a:noFill/>
          <a:ln cap="flat" cmpd="sng" w="57150">
            <a:solidFill>
              <a:srgbClr val="54813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10" name="Google Shape;610;p16"/>
          <p:cNvSpPr/>
          <p:nvPr/>
        </p:nvSpPr>
        <p:spPr>
          <a:xfrm>
            <a:off x="447462" y="3068713"/>
            <a:ext cx="4414735" cy="317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r-HR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Prvak</a:t>
            </a: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će osvojiti nagradu.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3A3838"/>
                </a:solidFill>
                <a:latin typeface="Impact"/>
                <a:ea typeface="Impact"/>
                <a:cs typeface="Impact"/>
                <a:sym typeface="Impact"/>
              </a:rPr>
              <a:t>Koji bude prvi</a:t>
            </a: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osvojit će nagradu.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r-HR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Ranoranilac</a:t>
            </a: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dvije sreće grabi.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3A3838"/>
                </a:solidFill>
                <a:latin typeface="Impact"/>
                <a:ea typeface="Impact"/>
                <a:cs typeface="Impact"/>
                <a:sym typeface="Impact"/>
              </a:rPr>
              <a:t>Tko rano rani</a:t>
            </a: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dvije sreće grabi.</a:t>
            </a:r>
            <a:endParaRPr b="1" i="0" sz="3200" u="none" cap="none" strike="noStrike">
              <a:solidFill>
                <a:srgbClr val="DBDBD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hr-HR" sz="3200" u="none" cap="none" strike="noStrike">
                <a:solidFill>
                  <a:srgbClr val="DBDBDB"/>
                </a:solidFill>
                <a:latin typeface="Calibri"/>
                <a:ea typeface="Calibri"/>
                <a:cs typeface="Calibri"/>
                <a:sym typeface="Calibri"/>
              </a:rPr>
              <a:t>Što?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Osjeća se </a:t>
            </a:r>
            <a:r>
              <a:rPr b="1" i="0" lang="hr-HR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dolazak jeseni</a:t>
            </a:r>
            <a:r>
              <a:rPr b="0" i="0" lang="hr-HR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Osjeća se </a:t>
            </a:r>
            <a:r>
              <a:rPr b="0" i="0" lang="hr-HR" sz="2400" u="none" cap="none" strike="noStrike">
                <a:solidFill>
                  <a:srgbClr val="3A3838"/>
                </a:solidFill>
                <a:latin typeface="Impact"/>
                <a:ea typeface="Impact"/>
                <a:cs typeface="Impact"/>
                <a:sym typeface="Impact"/>
              </a:rPr>
              <a:t>da dolazi jesen</a:t>
            </a:r>
            <a:r>
              <a:rPr b="0" i="0" lang="hr-HR" sz="2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16"/>
          <p:cNvSpPr/>
          <p:nvPr/>
        </p:nvSpPr>
        <p:spPr>
          <a:xfrm>
            <a:off x="2109116" y="2734238"/>
            <a:ext cx="107875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hr-HR" sz="3200" u="none" cap="none" strike="noStrike">
                <a:solidFill>
                  <a:srgbClr val="DBDBDB"/>
                </a:solidFill>
                <a:latin typeface="Calibri"/>
                <a:ea typeface="Calibri"/>
                <a:cs typeface="Calibri"/>
                <a:sym typeface="Calibri"/>
              </a:rPr>
              <a:t>Tko?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6"/>
          <p:cNvSpPr/>
          <p:nvPr/>
        </p:nvSpPr>
        <p:spPr>
          <a:xfrm>
            <a:off x="4603990" y="1499043"/>
            <a:ext cx="449591" cy="102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3" name="Google Shape;613;p16"/>
          <p:cNvCxnSpPr/>
          <p:nvPr/>
        </p:nvCxnSpPr>
        <p:spPr>
          <a:xfrm>
            <a:off x="6543461" y="2260003"/>
            <a:ext cx="0" cy="530678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4" name="Google Shape;614;p16"/>
          <p:cNvPicPr preferRelativeResize="0"/>
          <p:nvPr/>
        </p:nvPicPr>
        <p:blipFill rotWithShape="1">
          <a:blip r:embed="rId5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615" name="Google Shape;615;p16"/>
          <p:cNvPicPr preferRelativeResize="0"/>
          <p:nvPr/>
        </p:nvPicPr>
        <p:blipFill rotWithShape="1">
          <a:blip r:embed="rId5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616" name="Google Shape;61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yment gateway &amp; E-Currency system | MultiWebPay.com | Sales and  marketing, How to better yourself, Online marketing" id="617" name="Google Shape;617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33140" y="2916851"/>
            <a:ext cx="3730683" cy="332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17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623" name="Google Shape;623;p17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624" name="Google Shape;62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17"/>
          <p:cNvSpPr txBox="1"/>
          <p:nvPr/>
        </p:nvSpPr>
        <p:spPr>
          <a:xfrm>
            <a:off x="4860757" y="168442"/>
            <a:ext cx="453189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Objektna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" name="Google Shape;626;p17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17"/>
          <p:cNvSpPr/>
          <p:nvPr/>
        </p:nvSpPr>
        <p:spPr>
          <a:xfrm>
            <a:off x="886468" y="1018220"/>
            <a:ext cx="2157385" cy="156966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Reći ću ti </a:t>
            </a:r>
            <a:r>
              <a:rPr b="0" i="0" lang="hr-HR" sz="2400" u="none" cap="none" strike="noStrike">
                <a:solidFill>
                  <a:srgbClr val="757070"/>
                </a:solidFill>
                <a:latin typeface="Impact"/>
                <a:ea typeface="Impact"/>
                <a:cs typeface="Impact"/>
                <a:sym typeface="Impact"/>
              </a:rPr>
              <a:t>istinu.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757070"/>
                </a:solidFill>
                <a:latin typeface="Impact"/>
                <a:ea typeface="Impact"/>
                <a:cs typeface="Impact"/>
                <a:sym typeface="Impact"/>
              </a:rPr>
              <a:t>Što</a:t>
            </a:r>
            <a:r>
              <a:rPr b="0" i="0" lang="hr-HR" sz="2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ću ti reći?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833C0B"/>
                </a:solidFill>
                <a:latin typeface="Impact"/>
                <a:ea typeface="Impact"/>
                <a:cs typeface="Impact"/>
                <a:sym typeface="Impact"/>
              </a:rPr>
              <a:t>istinu= objekt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7"/>
          <p:cNvSpPr/>
          <p:nvPr/>
        </p:nvSpPr>
        <p:spPr>
          <a:xfrm>
            <a:off x="3128211" y="1636295"/>
            <a:ext cx="1572126" cy="29677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12700">
            <a:solidFill>
              <a:srgbClr val="78787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17"/>
          <p:cNvSpPr/>
          <p:nvPr/>
        </p:nvSpPr>
        <p:spPr>
          <a:xfrm>
            <a:off x="4784695" y="1018220"/>
            <a:ext cx="4179349" cy="156966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Reći ću ti </a:t>
            </a:r>
            <a:r>
              <a:rPr b="0" i="0" lang="hr-HR" sz="2400" u="none" cap="none" strike="noStrike">
                <a:solidFill>
                  <a:srgbClr val="38562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što</a:t>
            </a:r>
            <a:r>
              <a:rPr b="0" i="0" lang="hr-HR" sz="2400" u="none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rPr>
              <a:t> je istina.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757070"/>
                </a:solidFill>
                <a:latin typeface="Impact"/>
                <a:ea typeface="Impact"/>
                <a:cs typeface="Impact"/>
                <a:sym typeface="Impact"/>
              </a:rPr>
              <a:t>Što</a:t>
            </a:r>
            <a:r>
              <a:rPr b="0" i="0" lang="hr-HR" sz="2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ću ti reći?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rPr>
              <a:t>što je istina= objektna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7"/>
          <p:cNvSpPr txBox="1"/>
          <p:nvPr/>
        </p:nvSpPr>
        <p:spPr>
          <a:xfrm>
            <a:off x="5983704" y="2922330"/>
            <a:ext cx="218172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SLUŽBI OBJEKTA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7"/>
          <p:cNvSpPr txBox="1"/>
          <p:nvPr/>
        </p:nvSpPr>
        <p:spPr>
          <a:xfrm>
            <a:off x="886468" y="2645078"/>
            <a:ext cx="293570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JEDNA RIJEČ/IMENICA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7"/>
          <p:cNvSpPr txBox="1"/>
          <p:nvPr/>
        </p:nvSpPr>
        <p:spPr>
          <a:xfrm>
            <a:off x="5771008" y="2645078"/>
            <a:ext cx="259882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ZAVISNA SUREČENICA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7"/>
          <p:cNvSpPr txBox="1"/>
          <p:nvPr/>
        </p:nvSpPr>
        <p:spPr>
          <a:xfrm>
            <a:off x="1020751" y="2922330"/>
            <a:ext cx="224188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SLUŽBI OBJEKTA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7"/>
          <p:cNvSpPr txBox="1"/>
          <p:nvPr/>
        </p:nvSpPr>
        <p:spPr>
          <a:xfrm>
            <a:off x="786207" y="3228945"/>
            <a:ext cx="247642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833C0B"/>
                </a:solidFill>
                <a:latin typeface="Impact"/>
                <a:ea typeface="Impact"/>
                <a:cs typeface="Impact"/>
                <a:sym typeface="Impact"/>
              </a:rPr>
              <a:t>jednostavna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7"/>
          <p:cNvSpPr txBox="1"/>
          <p:nvPr/>
        </p:nvSpPr>
        <p:spPr>
          <a:xfrm>
            <a:off x="5585201" y="3233444"/>
            <a:ext cx="297043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rPr>
              <a:t>zavisnosložena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17"/>
          <p:cNvSpPr txBox="1"/>
          <p:nvPr/>
        </p:nvSpPr>
        <p:spPr>
          <a:xfrm>
            <a:off x="5414070" y="3821810"/>
            <a:ext cx="3312695" cy="1631216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Zavisnosloženu rečenicu u kojoj je </a:t>
            </a: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zavisna surečenica </a:t>
            </a: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uvrštena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 </a:t>
            </a: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mjesto objekta 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glavne surečenice nazivamo </a:t>
            </a: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objektna rečenica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miling Spiders Web Development &amp; Web Design Agency Dublin Sligo" id="637" name="Google Shape;637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93630" y="2744925"/>
            <a:ext cx="4295775" cy="41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7"/>
          <p:cNvSpPr/>
          <p:nvPr/>
        </p:nvSpPr>
        <p:spPr>
          <a:xfrm>
            <a:off x="9048402" y="831231"/>
            <a:ext cx="2799348" cy="1689630"/>
          </a:xfrm>
          <a:prstGeom prst="cloudCallout">
            <a:avLst>
              <a:gd fmla="val -27028" name="adj1"/>
              <a:gd fmla="val 102500" name="adj2"/>
            </a:avLst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17"/>
          <p:cNvSpPr/>
          <p:nvPr/>
        </p:nvSpPr>
        <p:spPr>
          <a:xfrm>
            <a:off x="9314300" y="1169297"/>
            <a:ext cx="251626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Znači, na mjesto objekta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stavim cijelu rečenicu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kojom izričem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taj objekt!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17"/>
          <p:cNvSpPr/>
          <p:nvPr/>
        </p:nvSpPr>
        <p:spPr>
          <a:xfrm>
            <a:off x="745734" y="3912058"/>
            <a:ext cx="3253583" cy="1631216"/>
          </a:xfrm>
          <a:prstGeom prst="rect">
            <a:avLst/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Rekao je: </a:t>
            </a:r>
            <a:r>
              <a:rPr b="0" i="0" lang="hr-HR" sz="2000" u="none" cap="none" strike="noStrike">
                <a:solidFill>
                  <a:srgbClr val="833C0B"/>
                </a:solidFill>
                <a:latin typeface="Impact"/>
                <a:ea typeface="Impact"/>
                <a:cs typeface="Impact"/>
                <a:sym typeface="Impact"/>
              </a:rPr>
              <a:t>,,Stigli ste prerano!’’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(upravni govor)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Rekao je da su stigli prerano.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(neupravni govor)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17"/>
          <p:cNvSpPr txBox="1"/>
          <p:nvPr/>
        </p:nvSpPr>
        <p:spPr>
          <a:xfrm>
            <a:off x="292313" y="5808149"/>
            <a:ext cx="4124014" cy="707886"/>
          </a:xfrm>
          <a:prstGeom prst="rect">
            <a:avLst/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Preoblikom </a:t>
            </a:r>
            <a:r>
              <a:rPr b="1" i="0" lang="hr-HR" sz="20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upravnoga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govora u </a:t>
            </a: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neupravni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nastaje </a:t>
            </a: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objektna rečenica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17"/>
          <p:cNvSpPr/>
          <p:nvPr/>
        </p:nvSpPr>
        <p:spPr>
          <a:xfrm>
            <a:off x="2085474" y="5543274"/>
            <a:ext cx="441158" cy="29650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12700">
            <a:solidFill>
              <a:srgbClr val="78787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eople Talking Clipart PNG Image | Transparent PNG Free Download on SeekPNG" id="643" name="Google Shape;643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66152" y="5548798"/>
            <a:ext cx="2135673" cy="1138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18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649" name="Google Shape;649;p18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650" name="Google Shape;65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18"/>
          <p:cNvSpPr txBox="1"/>
          <p:nvPr/>
        </p:nvSpPr>
        <p:spPr>
          <a:xfrm>
            <a:off x="3424987" y="51358"/>
            <a:ext cx="453189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Atributna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" name="Google Shape;652;p18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18"/>
          <p:cNvSpPr txBox="1"/>
          <p:nvPr/>
        </p:nvSpPr>
        <p:spPr>
          <a:xfrm>
            <a:off x="1399672" y="3196350"/>
            <a:ext cx="8582527" cy="70788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Atributne su rečenice </a:t>
            </a:r>
            <a:r>
              <a:rPr b="0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zavisnosložene rečenice u kojima je </a:t>
            </a:r>
            <a:r>
              <a:rPr b="1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zavisna</a:t>
            </a:r>
            <a:r>
              <a:rPr b="0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surečenica </a:t>
            </a:r>
            <a:r>
              <a:rPr b="0" i="0" lang="hr-HR" sz="2000" u="none" cap="none" strike="noStrike">
                <a:solidFill>
                  <a:srgbClr val="333333"/>
                </a:solidFill>
                <a:latin typeface="Impact"/>
                <a:ea typeface="Impact"/>
                <a:cs typeface="Impact"/>
                <a:sym typeface="Impact"/>
              </a:rPr>
              <a:t>uvrštena</a:t>
            </a:r>
            <a:r>
              <a:rPr b="0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na </a:t>
            </a:r>
            <a:r>
              <a:rPr b="0" i="0" lang="hr-HR" sz="2000" u="none" cap="none" strike="noStrike">
                <a:solidFill>
                  <a:srgbClr val="7F6000"/>
                </a:solidFill>
                <a:latin typeface="Impact"/>
                <a:ea typeface="Impact"/>
                <a:cs typeface="Impact"/>
                <a:sym typeface="Impact"/>
              </a:rPr>
              <a:t>mjesto atributa </a:t>
            </a:r>
            <a:r>
              <a:rPr b="0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uz koju imensku riječ u </a:t>
            </a:r>
            <a:r>
              <a:rPr b="1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glavnoj</a:t>
            </a:r>
            <a:r>
              <a:rPr b="0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 surečenici.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18"/>
          <p:cNvSpPr txBox="1"/>
          <p:nvPr/>
        </p:nvSpPr>
        <p:spPr>
          <a:xfrm>
            <a:off x="1355558" y="1039487"/>
            <a:ext cx="28956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Volim </a:t>
            </a:r>
            <a:r>
              <a:rPr b="0" i="0" lang="hr-HR" sz="2000" u="none" cap="none" strike="noStrike">
                <a:solidFill>
                  <a:srgbClr val="7F6000"/>
                </a:solidFill>
                <a:latin typeface="Impact"/>
                <a:ea typeface="Impact"/>
                <a:cs typeface="Impact"/>
                <a:sym typeface="Impact"/>
              </a:rPr>
              <a:t>čokoladne</a:t>
            </a:r>
            <a:r>
              <a:rPr b="1" i="0" lang="hr-HR" sz="2000" u="none" cap="none" strike="noStrike">
                <a:solidFill>
                  <a:srgbClr val="548DD4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kolače.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18"/>
          <p:cNvSpPr txBox="1"/>
          <p:nvPr/>
        </p:nvSpPr>
        <p:spPr>
          <a:xfrm>
            <a:off x="6160168" y="1080171"/>
            <a:ext cx="60960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Volim kolače  </a:t>
            </a:r>
            <a:r>
              <a:rPr b="0" i="0" lang="hr-HR" sz="2000" u="none" cap="none" strike="noStrike">
                <a:solidFill>
                  <a:srgbClr val="7F6000"/>
                </a:solidFill>
                <a:latin typeface="Impact"/>
                <a:ea typeface="Impact"/>
                <a:cs typeface="Impact"/>
                <a:sym typeface="Impact"/>
              </a:rPr>
              <a:t>koji su napravljeni od čokolade.</a:t>
            </a:r>
            <a:endParaRPr b="0" i="0" sz="2000" u="none" cap="none" strike="noStrike">
              <a:solidFill>
                <a:srgbClr val="7F6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descr="Slika na kojoj se prikazuje narezano, kruh, naslagano, stog&#10;&#10;Opis je automatski generiran" id="656" name="Google Shape;656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28460" y="958007"/>
            <a:ext cx="2203952" cy="20515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7" name="Google Shape;657;p18"/>
          <p:cNvGrpSpPr/>
          <p:nvPr/>
        </p:nvGrpSpPr>
        <p:grpSpPr>
          <a:xfrm>
            <a:off x="320842" y="4708358"/>
            <a:ext cx="5694946" cy="1420109"/>
            <a:chOff x="320842" y="4708358"/>
            <a:chExt cx="5694946" cy="1420109"/>
          </a:xfrm>
        </p:grpSpPr>
        <p:sp>
          <p:nvSpPr>
            <p:cNvPr id="658" name="Google Shape;658;p18"/>
            <p:cNvSpPr/>
            <p:nvPr/>
          </p:nvSpPr>
          <p:spPr>
            <a:xfrm>
              <a:off x="320842" y="4708358"/>
              <a:ext cx="5694946" cy="1420109"/>
            </a:xfrm>
            <a:prstGeom prst="homePlate">
              <a:avLst>
                <a:gd fmla="val 50000" name="adj"/>
              </a:avLst>
            </a:prstGeom>
            <a:solidFill>
              <a:schemeClr val="accent4"/>
            </a:solidFill>
            <a:ln cap="flat" cmpd="sng" w="12700">
              <a:solidFill>
                <a:srgbClr val="BA8C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18"/>
            <p:cNvSpPr txBox="1"/>
            <p:nvPr/>
          </p:nvSpPr>
          <p:spPr>
            <a:xfrm>
              <a:off x="428208" y="4895183"/>
              <a:ext cx="492492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hr-HR" sz="2000" u="none" cap="none" strike="noStrike">
                  <a:solidFill>
                    <a:srgbClr val="333333"/>
                  </a:solidFill>
                  <a:latin typeface="Impact"/>
                  <a:ea typeface="Impact"/>
                  <a:cs typeface="Impact"/>
                  <a:sym typeface="Impact"/>
                </a:rPr>
                <a:t>Veznici</a:t>
              </a:r>
              <a:r>
                <a:rPr b="0" i="0" lang="hr-HR" sz="2000" u="none" cap="none" strike="noStrike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 su </a:t>
              </a:r>
              <a:r>
                <a:rPr b="1" i="0" lang="hr-HR" sz="2000" u="none" cap="none" strike="noStrike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atributnih rečenica </a:t>
              </a:r>
              <a:r>
                <a:rPr b="0" i="1" lang="hr-HR" sz="2000" u="none" cap="none" strike="noStrike">
                  <a:solidFill>
                    <a:srgbClr val="7F6000"/>
                  </a:solidFill>
                  <a:latin typeface="Impact"/>
                  <a:ea typeface="Impact"/>
                  <a:cs typeface="Impact"/>
                  <a:sym typeface="Impact"/>
                </a:rPr>
                <a:t>što </a:t>
              </a:r>
              <a:r>
                <a:rPr b="0" i="0" lang="hr-HR" sz="2000" u="none" cap="none" strike="noStrike">
                  <a:solidFill>
                    <a:srgbClr val="7F6000"/>
                  </a:solidFill>
                  <a:latin typeface="Impact"/>
                  <a:ea typeface="Impact"/>
                  <a:cs typeface="Impact"/>
                  <a:sym typeface="Impact"/>
                </a:rPr>
                <a:t> </a:t>
              </a:r>
              <a:r>
                <a:rPr b="0" i="0" lang="hr-HR" sz="2000" u="none" cap="none" strike="noStrik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r>
                <a:rPr b="0" i="0" lang="hr-HR" sz="2000" u="none" cap="none" strike="noStrike">
                  <a:solidFill>
                    <a:srgbClr val="7F6000"/>
                  </a:solidFill>
                  <a:latin typeface="Impact"/>
                  <a:ea typeface="Impact"/>
                  <a:cs typeface="Impact"/>
                  <a:sym typeface="Impact"/>
                </a:rPr>
                <a:t> </a:t>
              </a:r>
              <a:r>
                <a:rPr b="0" i="1" lang="hr-HR" sz="2000" u="none" cap="none" strike="noStrike">
                  <a:solidFill>
                    <a:srgbClr val="7F6000"/>
                  </a:solidFill>
                  <a:latin typeface="Impact"/>
                  <a:ea typeface="Impact"/>
                  <a:cs typeface="Impact"/>
                  <a:sym typeface="Impact"/>
                </a:rPr>
                <a:t>da</a:t>
              </a:r>
              <a:r>
                <a:rPr b="0" i="0" lang="hr-HR" sz="2000" u="none" cap="none" strike="noStrike">
                  <a:solidFill>
                    <a:srgbClr val="7F6000"/>
                  </a:solidFill>
                  <a:latin typeface="Impact"/>
                  <a:ea typeface="Impact"/>
                  <a:cs typeface="Impact"/>
                  <a:sym typeface="Impact"/>
                </a:rPr>
                <a:t>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hr-HR" sz="2000" u="none" cap="none" strike="noStrike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U službi su veznika atributnih rečenica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hr-HR" sz="2000" u="none" cap="none" strike="noStrike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i odnosne i upitne zamjenice </a:t>
              </a:r>
              <a:r>
                <a:rPr b="0" i="1" lang="hr-HR" sz="2000" u="none" cap="none" strike="noStrike">
                  <a:solidFill>
                    <a:srgbClr val="7F6000"/>
                  </a:solidFill>
                  <a:latin typeface="Impact"/>
                  <a:ea typeface="Impact"/>
                  <a:cs typeface="Impact"/>
                  <a:sym typeface="Impact"/>
                </a:rPr>
                <a:t>koji</a:t>
              </a:r>
              <a:r>
                <a:rPr b="0" i="0" lang="hr-HR" sz="2000" u="none" cap="none" strike="noStrike">
                  <a:solidFill>
                    <a:srgbClr val="7F6000"/>
                  </a:solidFill>
                  <a:latin typeface="Impact"/>
                  <a:ea typeface="Impact"/>
                  <a:cs typeface="Impact"/>
                  <a:sym typeface="Impact"/>
                </a:rPr>
                <a:t>, </a:t>
              </a:r>
              <a:r>
                <a:rPr b="0" i="1" lang="hr-HR" sz="2000" u="none" cap="none" strike="noStrike">
                  <a:solidFill>
                    <a:srgbClr val="7F6000"/>
                  </a:solidFill>
                  <a:latin typeface="Impact"/>
                  <a:ea typeface="Impact"/>
                  <a:cs typeface="Impact"/>
                  <a:sym typeface="Impact"/>
                </a:rPr>
                <a:t>čiji</a:t>
              </a:r>
              <a:r>
                <a:rPr b="0" i="0" lang="hr-HR" sz="2000" u="none" cap="none" strike="noStrike">
                  <a:solidFill>
                    <a:srgbClr val="7F6000"/>
                  </a:solidFill>
                  <a:latin typeface="Impact"/>
                  <a:ea typeface="Impact"/>
                  <a:cs typeface="Impact"/>
                  <a:sym typeface="Impact"/>
                </a:rPr>
                <a:t>, </a:t>
              </a:r>
              <a:r>
                <a:rPr b="0" i="1" lang="hr-HR" sz="2000" u="none" cap="none" strike="noStrike">
                  <a:solidFill>
                    <a:srgbClr val="7F6000"/>
                  </a:solidFill>
                  <a:latin typeface="Impact"/>
                  <a:ea typeface="Impact"/>
                  <a:cs typeface="Impact"/>
                  <a:sym typeface="Impact"/>
                </a:rPr>
                <a:t>kakav</a:t>
              </a:r>
              <a:r>
                <a:rPr b="0" i="0" lang="hr-HR" sz="2000" u="none" cap="none" strike="noStrik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b="0" i="0" sz="2000" u="none" cap="none" strike="noStrike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Google Shape;660;p18"/>
          <p:cNvSpPr txBox="1"/>
          <p:nvPr/>
        </p:nvSpPr>
        <p:spPr>
          <a:xfrm>
            <a:off x="6015788" y="4441213"/>
            <a:ext cx="6128084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Slažemo se s odlukom  </a:t>
            </a:r>
            <a:r>
              <a:rPr b="0" i="0" lang="hr-HR" sz="2000" u="none" cap="none" strike="noStrike">
                <a:solidFill>
                  <a:srgbClr val="7F6000"/>
                </a:solidFill>
                <a:latin typeface="Impact"/>
                <a:ea typeface="Impact"/>
                <a:cs typeface="Impact"/>
                <a:sym typeface="Impact"/>
              </a:rPr>
              <a:t>da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u školi nose papuče.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Vrati mi knjigu  </a:t>
            </a:r>
            <a:r>
              <a:rPr b="0" i="0" lang="hr-HR" sz="2000" u="none" cap="none" strike="noStrike">
                <a:solidFill>
                  <a:srgbClr val="7F6000"/>
                </a:solidFill>
                <a:latin typeface="Impact"/>
                <a:ea typeface="Impact"/>
                <a:cs typeface="Impact"/>
                <a:sym typeface="Impact"/>
              </a:rPr>
              <a:t>koju </a:t>
            </a: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 ti posudio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je djevojčica  </a:t>
            </a:r>
            <a:r>
              <a:rPr b="0" i="0" lang="hr-HR" sz="2000" u="none" cap="none" strike="noStrike">
                <a:solidFill>
                  <a:srgbClr val="7F6000"/>
                </a:solidFill>
                <a:latin typeface="Impact"/>
                <a:ea typeface="Impact"/>
                <a:cs typeface="Impact"/>
                <a:sym typeface="Impact"/>
              </a:rPr>
              <a:t>čijega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 brata upoznala.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Mama će mi kupiti kaput  </a:t>
            </a:r>
            <a:r>
              <a:rPr b="0" i="0" lang="hr-HR" sz="2000" u="none" cap="none" strike="noStrike">
                <a:solidFill>
                  <a:srgbClr val="7F6000"/>
                </a:solidFill>
                <a:latin typeface="Impact"/>
                <a:ea typeface="Impact"/>
                <a:cs typeface="Impact"/>
                <a:sym typeface="Impact"/>
              </a:rPr>
              <a:t>kakav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želim.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1" name="Google Shape;661;p18"/>
          <p:cNvCxnSpPr/>
          <p:nvPr/>
        </p:nvCxnSpPr>
        <p:spPr>
          <a:xfrm>
            <a:off x="8406063" y="4441213"/>
            <a:ext cx="0" cy="374505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2" name="Google Shape;662;p18"/>
          <p:cNvCxnSpPr/>
          <p:nvPr/>
        </p:nvCxnSpPr>
        <p:spPr>
          <a:xfrm>
            <a:off x="7628021" y="5058834"/>
            <a:ext cx="0" cy="374505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3" name="Google Shape;663;p18"/>
          <p:cNvCxnSpPr/>
          <p:nvPr/>
        </p:nvCxnSpPr>
        <p:spPr>
          <a:xfrm>
            <a:off x="7708232" y="5620307"/>
            <a:ext cx="0" cy="374505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4" name="Google Shape;664;p18"/>
          <p:cNvCxnSpPr/>
          <p:nvPr/>
        </p:nvCxnSpPr>
        <p:spPr>
          <a:xfrm>
            <a:off x="8726905" y="6245950"/>
            <a:ext cx="0" cy="374505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5" name="Google Shape;665;p18"/>
          <p:cNvSpPr/>
          <p:nvPr/>
        </p:nvSpPr>
        <p:spPr>
          <a:xfrm>
            <a:off x="5880422" y="4069177"/>
            <a:ext cx="481125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DBDBDB"/>
                </a:solidFill>
                <a:latin typeface="Calibri"/>
                <a:ea typeface="Calibri"/>
                <a:cs typeface="Calibri"/>
                <a:sym typeface="Calibri"/>
              </a:rPr>
              <a:t>glavna  surečenica              zavisna surečenica</a:t>
            </a:r>
            <a:endParaRPr b="0" i="0" sz="2000" u="none" cap="none" strike="noStrike">
              <a:solidFill>
                <a:srgbClr val="DBDB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6" name="Google Shape;666;p18"/>
          <p:cNvCxnSpPr/>
          <p:nvPr/>
        </p:nvCxnSpPr>
        <p:spPr>
          <a:xfrm>
            <a:off x="7628021" y="1084107"/>
            <a:ext cx="0" cy="374505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7" name="Google Shape;667;p18"/>
          <p:cNvSpPr txBox="1"/>
          <p:nvPr/>
        </p:nvSpPr>
        <p:spPr>
          <a:xfrm>
            <a:off x="1308798" y="2287280"/>
            <a:ext cx="262288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jednostavna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8"/>
          <p:cNvSpPr txBox="1"/>
          <p:nvPr/>
        </p:nvSpPr>
        <p:spPr>
          <a:xfrm>
            <a:off x="7154504" y="2303125"/>
            <a:ext cx="295976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zavisnosložena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8"/>
          <p:cNvSpPr txBox="1"/>
          <p:nvPr/>
        </p:nvSpPr>
        <p:spPr>
          <a:xfrm>
            <a:off x="2200238" y="1400993"/>
            <a:ext cx="95361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548135"/>
                </a:solidFill>
                <a:latin typeface="Impact"/>
                <a:ea typeface="Impact"/>
                <a:cs typeface="Impact"/>
                <a:sym typeface="Impact"/>
              </a:rPr>
              <a:t>atribut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8"/>
          <p:cNvSpPr txBox="1"/>
          <p:nvPr/>
        </p:nvSpPr>
        <p:spPr>
          <a:xfrm>
            <a:off x="8126217" y="1505674"/>
            <a:ext cx="238136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548135"/>
                </a:solidFill>
                <a:latin typeface="Impact"/>
                <a:ea typeface="Impact"/>
                <a:cs typeface="Impact"/>
                <a:sym typeface="Impact"/>
              </a:rPr>
              <a:t>atributna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18"/>
          <p:cNvSpPr/>
          <p:nvPr/>
        </p:nvSpPr>
        <p:spPr>
          <a:xfrm>
            <a:off x="5690934" y="646188"/>
            <a:ext cx="440729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DBDBDB"/>
                </a:solidFill>
                <a:latin typeface="Calibri"/>
                <a:ea typeface="Calibri"/>
                <a:cs typeface="Calibri"/>
                <a:sym typeface="Calibri"/>
              </a:rPr>
              <a:t>glavna surečenica        zavisna surečenica</a:t>
            </a:r>
            <a:endParaRPr b="0" i="0" sz="2000" u="none" cap="none" strike="noStrike">
              <a:solidFill>
                <a:srgbClr val="DBDB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18"/>
          <p:cNvSpPr/>
          <p:nvPr/>
        </p:nvSpPr>
        <p:spPr>
          <a:xfrm>
            <a:off x="2502568" y="1801103"/>
            <a:ext cx="344906" cy="50202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18"/>
          <p:cNvSpPr/>
          <p:nvPr/>
        </p:nvSpPr>
        <p:spPr>
          <a:xfrm>
            <a:off x="8554452" y="1836505"/>
            <a:ext cx="344906" cy="50202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member clipart png, Remember png Transparent FREE for download on  WebStockReview 2020" id="674" name="Google Shape;674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098231" y="1998960"/>
            <a:ext cx="2033337" cy="2033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19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680" name="Google Shape;680;p19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681" name="Google Shape;68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19"/>
          <p:cNvSpPr txBox="1"/>
          <p:nvPr/>
        </p:nvSpPr>
        <p:spPr>
          <a:xfrm>
            <a:off x="2253916" y="125990"/>
            <a:ext cx="768416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Mjesna, vremenska i načinska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3" name="Google Shape;683;p19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4" name="Google Shape;684;p19"/>
          <p:cNvGrpSpPr/>
          <p:nvPr/>
        </p:nvGrpSpPr>
        <p:grpSpPr>
          <a:xfrm>
            <a:off x="200527" y="772319"/>
            <a:ext cx="11822280" cy="6085679"/>
            <a:chOff x="0" y="-1"/>
            <a:chExt cx="11822280" cy="6085679"/>
          </a:xfrm>
        </p:grpSpPr>
        <p:sp>
          <p:nvSpPr>
            <p:cNvPr id="685" name="Google Shape;685;p19"/>
            <p:cNvSpPr/>
            <p:nvPr/>
          </p:nvSpPr>
          <p:spPr>
            <a:xfrm rot="-5400000">
              <a:off x="-1241253" y="1241253"/>
              <a:ext cx="6085679" cy="3603172"/>
            </a:xfrm>
            <a:prstGeom prst="flowChartManualOperation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9"/>
            <p:cNvSpPr txBox="1"/>
            <p:nvPr/>
          </p:nvSpPr>
          <p:spPr>
            <a:xfrm>
              <a:off x="0" y="1217136"/>
              <a:ext cx="3603172" cy="36514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27000" spcFirstLastPara="1" rIns="1270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mjesna rečenica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Char char="•"/>
              </a:pP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zavisnosložena rečenica u kojoj je </a:t>
              </a:r>
              <a: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zavisna surečenica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uvrštena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 na mjesto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POM </a:t>
              </a:r>
              <a:br>
                <a:rPr b="0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</a:b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glavne surečenice.</a:t>
              </a:r>
              <a:endPara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Char char="•"/>
              </a:pPr>
              <a:r>
                <a:rPr b="1" i="1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Stigao sam </a:t>
              </a:r>
              <a:r>
                <a:rPr b="1" i="0" lang="hr-HR" sz="2000" u="none" cap="none" strike="noStrike">
                  <a:solidFill>
                    <a:srgbClr val="262626"/>
                  </a:solidFill>
                  <a:highlight>
                    <a:srgbClr val="FFFF00"/>
                  </a:highlight>
                  <a:latin typeface="Impact"/>
                  <a:ea typeface="Impact"/>
                  <a:cs typeface="Impact"/>
                  <a:sym typeface="Impact"/>
                </a:rPr>
                <a:t>u Zagreb</a:t>
              </a:r>
              <a:r>
                <a:rPr b="1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.                 </a:t>
              </a:r>
              <a:r>
                <a:rPr b="1" i="0" lang="hr-HR" sz="2000" u="none" cap="none" strike="noStrike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rPr>
                <a:t>(POM=u Zagreb)</a:t>
              </a:r>
              <a:endParaRPr b="1" i="0" sz="2000" u="none" cap="none" strike="noStrike">
                <a:solidFill>
                  <a:srgbClr val="262626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Char char="•"/>
              </a:pPr>
              <a: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Stigao sam </a:t>
              </a:r>
              <a:r>
                <a:rPr b="0" i="0" lang="hr-HR" sz="2000" u="none" cap="none" strike="noStrike">
                  <a:solidFill>
                    <a:srgbClr val="262626"/>
                  </a:solidFill>
                  <a:highlight>
                    <a:srgbClr val="FFFF00"/>
                  </a:highlight>
                  <a:latin typeface="Impact"/>
                  <a:ea typeface="Impact"/>
                  <a:cs typeface="Impact"/>
                  <a:sym typeface="Impact"/>
                </a:rPr>
                <a:t>kamo sam krenuo. </a:t>
              </a:r>
              <a: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(mjesna rečenica)</a:t>
              </a:r>
              <a:endParaRPr b="1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Char char="•"/>
              </a:pP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Veznici mogu biti prilozi </a:t>
              </a:r>
              <a:r>
                <a:rPr b="0" i="1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gdje</a:t>
              </a: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</a:t>
              </a:r>
              <a:r>
                <a:rPr b="0" i="1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kamo</a:t>
              </a: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</a:t>
              </a:r>
              <a:r>
                <a:rPr b="0" i="1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kud(a)</a:t>
              </a: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</a:t>
              </a:r>
              <a:b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1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otkud(a)</a:t>
              </a: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</a:t>
              </a:r>
              <a:r>
                <a:rPr b="0" i="1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odakle</a:t>
              </a: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</a:t>
              </a:r>
              <a:r>
                <a:rPr b="0" i="1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dokle</a:t>
              </a: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</a:t>
              </a:r>
              <a:r>
                <a:rPr b="0" i="1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br>
                <a:rPr b="0" i="1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1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dokud(a).</a:t>
              </a:r>
              <a:endPara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 rot="-5400000">
              <a:off x="2870058" y="1006867"/>
              <a:ext cx="6085679" cy="4071944"/>
            </a:xfrm>
            <a:prstGeom prst="flowChartManualOperation">
              <a:avLst/>
            </a:prstGeom>
            <a:solidFill>
              <a:srgbClr val="21E1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9"/>
            <p:cNvSpPr txBox="1"/>
            <p:nvPr/>
          </p:nvSpPr>
          <p:spPr>
            <a:xfrm>
              <a:off x="3876926" y="1217135"/>
              <a:ext cx="4071944" cy="36514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27000" spcFirstLastPara="1" rIns="1270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400"/>
                <a:buFont typeface="Impact"/>
                <a:buNone/>
              </a:pPr>
              <a:r>
                <a:rPr b="0" i="0" lang="hr-HR" sz="24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vremenska rečenica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Char char="•"/>
              </a:pP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zavisnosložena rečenica u kojoj je </a:t>
              </a:r>
              <a: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zavisna surečenica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uvrštena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 na mjesto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POV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glavne surečenice.</a:t>
              </a:r>
              <a:endPara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Char char="•"/>
              </a:pPr>
              <a: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Stigao sam </a:t>
              </a:r>
              <a:r>
                <a:rPr b="0" i="0" lang="hr-HR" sz="2000" u="none" cap="none" strike="noStrike">
                  <a:solidFill>
                    <a:srgbClr val="262626"/>
                  </a:solidFill>
                  <a:highlight>
                    <a:srgbClr val="FFFF00"/>
                  </a:highlight>
                  <a:latin typeface="Impact"/>
                  <a:ea typeface="Impact"/>
                  <a:cs typeface="Impact"/>
                  <a:sym typeface="Impact"/>
                </a:rPr>
                <a:t>ujutro</a:t>
              </a:r>
              <a: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r>
                <a:rPr b="0" i="0" lang="hr-HR" sz="2000" u="none" cap="none" strike="noStrike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b="1" i="0" lang="hr-HR" sz="2000" u="none" cap="none" strike="noStrike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rPr>
                <a:t>POV= ujutro</a:t>
              </a:r>
              <a:r>
                <a:rPr b="0" i="0" lang="hr-HR" sz="2000" u="none" cap="none" strike="noStrike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b="0" i="0" sz="2000" u="none" cap="none" strike="noStrike">
                <a:solidFill>
                  <a:srgbClr val="262626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Char char="•"/>
              </a:pPr>
              <a: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Stigao sam </a:t>
              </a:r>
              <a:r>
                <a:rPr b="0" i="0" lang="hr-HR" sz="2000" u="none" cap="none" strike="noStrike">
                  <a:solidFill>
                    <a:srgbClr val="262626"/>
                  </a:solidFill>
                  <a:highlight>
                    <a:srgbClr val="FFFF00"/>
                  </a:highlight>
                  <a:latin typeface="Impact"/>
                  <a:ea typeface="Impact"/>
                  <a:cs typeface="Impact"/>
                  <a:sym typeface="Impact"/>
                </a:rPr>
                <a:t>kad smo se dogovorili</a:t>
              </a:r>
              <a: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b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(vremenska rečenica)</a:t>
              </a:r>
              <a:endParaRPr b="1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Char char="•"/>
              </a:pP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Veznici su vremenskih rečenica </a:t>
              </a:r>
              <a:r>
                <a:rPr b="0" i="1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dok</a:t>
              </a: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 </a:t>
              </a:r>
              <a:r>
                <a:rPr b="0" i="1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čim</a:t>
              </a: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 </a:t>
              </a:r>
              <a:r>
                <a:rPr b="0" i="1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pošto i vremenski prilozi.</a:t>
              </a:r>
              <a:endPara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9"/>
            <p:cNvSpPr/>
            <p:nvPr/>
          </p:nvSpPr>
          <p:spPr>
            <a:xfrm rot="-5400000">
              <a:off x="6977854" y="1241253"/>
              <a:ext cx="6085679" cy="3603172"/>
            </a:xfrm>
            <a:prstGeom prst="flowChartManualOperation">
              <a:avLst/>
            </a:prstGeom>
            <a:solidFill>
              <a:srgbClr val="4371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9"/>
            <p:cNvSpPr txBox="1"/>
            <p:nvPr/>
          </p:nvSpPr>
          <p:spPr>
            <a:xfrm>
              <a:off x="8219107" y="1217136"/>
              <a:ext cx="3603172" cy="36514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27000" spcFirstLastPara="1" rIns="1270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400"/>
                <a:buFont typeface="Impact"/>
                <a:buNone/>
              </a:pPr>
              <a:r>
                <a:rPr b="0" i="0" lang="hr-HR" sz="24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načinska rečenica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Char char="•"/>
              </a:pP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zavisnosložena rečenica u kojoj je </a:t>
              </a:r>
              <a: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zavisna surečenica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uvrštena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 na mjesto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PON </a:t>
              </a:r>
              <a:b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glavne surečenice.</a:t>
              </a:r>
              <a:endPara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Char char="•"/>
              </a:pPr>
              <a: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Ivan </a:t>
              </a:r>
              <a:r>
                <a:rPr b="0" i="0" lang="hr-HR" sz="2000" u="none" cap="none" strike="noStrike">
                  <a:solidFill>
                    <a:srgbClr val="262626"/>
                  </a:solidFill>
                  <a:highlight>
                    <a:srgbClr val="FFFF00"/>
                  </a:highlight>
                  <a:latin typeface="Impact"/>
                  <a:ea typeface="Impact"/>
                  <a:cs typeface="Impact"/>
                  <a:sym typeface="Impact"/>
                </a:rPr>
                <a:t>dobro</a:t>
              </a:r>
              <a: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 vozi bicikl. </a:t>
              </a:r>
              <a:r>
                <a:rPr b="1" i="0" lang="hr-HR" sz="2000" u="none" cap="none" strike="noStrike">
                  <a:solidFill>
                    <a:srgbClr val="262626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rPr>
                <a:t>(PON=dobro)</a:t>
              </a:r>
              <a:endParaRPr b="1" i="0" sz="2000" u="none" cap="none" strike="noStrike">
                <a:solidFill>
                  <a:srgbClr val="262626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Char char="•"/>
              </a:pPr>
              <a: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Ivan vozi bicikl </a:t>
              </a:r>
              <a:r>
                <a:rPr b="0" i="0" lang="hr-HR" sz="2000" u="none" cap="none" strike="noStrike">
                  <a:solidFill>
                    <a:srgbClr val="262626"/>
                  </a:solidFill>
                  <a:highlight>
                    <a:srgbClr val="FFFF00"/>
                  </a:highlight>
                  <a:latin typeface="Impact"/>
                  <a:ea typeface="Impact"/>
                  <a:cs typeface="Impact"/>
                  <a:sym typeface="Impact"/>
                </a:rPr>
                <a:t>kako ga je tata naučio.</a:t>
              </a:r>
              <a: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(načinska rečenica)</a:t>
              </a:r>
              <a:endParaRPr b="1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Char char="•"/>
              </a:pP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Službu veznika u načinskim rečenicama ima prilog </a:t>
              </a:r>
              <a:r>
                <a:rPr b="0" i="1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kako</a:t>
              </a: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i izrazi </a:t>
              </a:r>
              <a:r>
                <a:rPr b="0" i="1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ovako... kako</a:t>
              </a: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</a:t>
              </a:r>
              <a:r>
                <a:rPr b="0" i="1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tako… kako, onako... kako</a:t>
              </a: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1" name="Google Shape;691;p19"/>
          <p:cNvSpPr/>
          <p:nvPr/>
        </p:nvSpPr>
        <p:spPr>
          <a:xfrm rot="-582636">
            <a:off x="273092" y="1098429"/>
            <a:ext cx="3544561" cy="58477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hr-HR" sz="3200" u="none" cap="none" strike="noStrike">
                <a:solidFill>
                  <a:schemeClr val="accent4"/>
                </a:solidFill>
                <a:latin typeface="Impact"/>
                <a:ea typeface="Impact"/>
                <a:cs typeface="Impact"/>
                <a:sym typeface="Impact"/>
              </a:rPr>
              <a:t>Gdje? Kuda? Kamo?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19"/>
          <p:cNvSpPr/>
          <p:nvPr/>
        </p:nvSpPr>
        <p:spPr>
          <a:xfrm rot="-582636">
            <a:off x="4856008" y="1067063"/>
            <a:ext cx="2704588" cy="58477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hr-HR" sz="3200" u="none" cap="none" strike="noStrike">
                <a:solidFill>
                  <a:srgbClr val="548135"/>
                </a:solidFill>
                <a:latin typeface="Impact"/>
                <a:ea typeface="Impact"/>
                <a:cs typeface="Impact"/>
                <a:sym typeface="Impact"/>
              </a:rPr>
              <a:t>Kada? Otkada?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19"/>
          <p:cNvSpPr/>
          <p:nvPr/>
        </p:nvSpPr>
        <p:spPr>
          <a:xfrm rot="-582636">
            <a:off x="8313985" y="1067062"/>
            <a:ext cx="3677610" cy="58477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hr-HR" sz="3200" u="none" cap="none" strike="noStrike">
                <a:solidFill>
                  <a:srgbClr val="2E75B5"/>
                </a:solidFill>
                <a:latin typeface="Impact"/>
                <a:ea typeface="Impact"/>
                <a:cs typeface="Impact"/>
                <a:sym typeface="Impact"/>
              </a:rPr>
              <a:t>Kako? Na koji način?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/>
          <p:nvPr/>
        </p:nvSpPr>
        <p:spPr>
          <a:xfrm>
            <a:off x="969513" y="695735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Rečenica  ̶  uvod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2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314" y="4104464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2152" y="1600542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>
            <a:hlinkClick action="ppaction://hlinksldjump" r:id="rId7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6742" y="3239825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>
            <a:hlinkClick action="ppaction://hlinksldjump"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31200" y="551443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>
            <a:hlinkClick action="ppaction://hlinksldjump"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34519" y="712234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>
            <a:hlinkClick action="ppaction://hlinksldjump" r:id="rId12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5836" y="2849240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>
            <a:hlinkClick action="ppaction://hlinksldjump" r:id="rId13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3721" y="2449671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>
            <a:hlinkClick action="ppaction://hlinksldjump" r:id="rId14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2989" y="2010601"/>
            <a:ext cx="365792" cy="36579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977944" y="1121763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Nezavisnosložena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969513" y="2883322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Isključna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992439" y="2014954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Rastavna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985755" y="2443098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Suprotna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985755" y="1584494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Sastavna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985755" y="3226311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Zaključna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99902" y="3679196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Odnosne zamjenice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906337" y="4126719"/>
            <a:ext cx="313506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Neodređene zamjenice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4867611" y="96771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Zavisnosložena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>
            <a:hlinkClick action="ppaction://hlinksldjump" r:id="rId15"/>
          </p:cNvPr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18108" y="5110328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>
            <a:hlinkClick action="ppaction://hlinksldjump" r:id="rId17"/>
          </p:cNvPr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40545" y="4675761"/>
            <a:ext cx="365792" cy="36579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 txBox="1"/>
          <p:nvPr/>
        </p:nvSpPr>
        <p:spPr>
          <a:xfrm>
            <a:off x="4833520" y="517039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Predikatna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4833520" y="918805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Subjektna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4812744" y="1353664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Objektna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">
            <a:hlinkClick action="ppaction://hlinksldjump" r:id="rId18"/>
          </p:cNvPr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522871" y="112115"/>
            <a:ext cx="365792" cy="36579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/>
        </p:nvSpPr>
        <p:spPr>
          <a:xfrm>
            <a:off x="4858292" y="1850713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Atributna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4858292" y="2304438"/>
            <a:ext cx="299185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Mjesna, vremenska i načinska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2">
            <a:hlinkClick action="ppaction://hlinksldjump" r:id="rId2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51521" y="4842351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>
            <a:hlinkClick action="ppaction://hlinksldjump" r:id="rId21"/>
          </p:cNvPr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559853" y="4459759"/>
            <a:ext cx="365792" cy="36579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 txBox="1"/>
          <p:nvPr/>
        </p:nvSpPr>
        <p:spPr>
          <a:xfrm>
            <a:off x="926669" y="4718089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Veliko početno slovo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2">
            <a:hlinkClick action="ppaction://hlinksldjump" r:id="rId22"/>
          </p:cNvPr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26647" y="1149006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>
            <a:hlinkClick action="ppaction://hlinksldjump" r:id="rId23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13578" y="959732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>
            <a:hlinkClick action="ppaction://hlinksldjump" r:id="rId24"/>
          </p:cNvPr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513578" y="1417646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>
            <a:hlinkClick action="ppaction://hlinksldjump" r:id="rId26"/>
          </p:cNvPr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498056" y="1858419"/>
            <a:ext cx="365792" cy="36579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924169" y="5148972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Pravopisni znakovi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2">
            <a:hlinkClick action="ppaction://hlinksldjump" r:id="rId27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754" y="3696355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>
            <a:hlinkClick action="ppaction://hlinksldjump" r:id="rId28"/>
          </p:cNvPr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509870" y="2299793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>
            <a:hlinkClick action="ppaction://hlinksldjump" r:id="rId29"/>
          </p:cNvPr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517523" y="2982405"/>
            <a:ext cx="365792" cy="36579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"/>
          <p:cNvSpPr txBox="1"/>
          <p:nvPr/>
        </p:nvSpPr>
        <p:spPr>
          <a:xfrm>
            <a:off x="4858292" y="3479141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Pogodbena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"/>
          <p:cNvSpPr txBox="1"/>
          <p:nvPr/>
        </p:nvSpPr>
        <p:spPr>
          <a:xfrm>
            <a:off x="4891235" y="3872004"/>
            <a:ext cx="398519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Glagolski prilozi  ̶  preoblike priložnih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 txBox="1"/>
          <p:nvPr/>
        </p:nvSpPr>
        <p:spPr>
          <a:xfrm>
            <a:off x="4884221" y="4433777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Sinonimi i antonimi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4898574" y="4789255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Posuđenice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2">
            <a:hlinkClick action="ppaction://hlinksldjump" r:id="rId30"/>
          </p:cNvPr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517523" y="3479752"/>
            <a:ext cx="365792" cy="36579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"/>
          <p:cNvSpPr txBox="1"/>
          <p:nvPr/>
        </p:nvSpPr>
        <p:spPr>
          <a:xfrm>
            <a:off x="4917057" y="5214573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Frazemi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9076123" y="695075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Rasprava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2">
            <a:hlinkClick action="ppaction://hlinksldjump" r:id="rId31"/>
          </p:cNvPr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559853" y="5218968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">
            <a:hlinkClick action="ppaction://hlinksldjump" r:id="rId32"/>
          </p:cNvPr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563284" y="5595168"/>
            <a:ext cx="365792" cy="36579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"/>
          <p:cNvSpPr txBox="1"/>
          <p:nvPr/>
        </p:nvSpPr>
        <p:spPr>
          <a:xfrm>
            <a:off x="4928564" y="5609968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Pleonazmi i neologizmi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"/>
          <p:cNvSpPr txBox="1"/>
          <p:nvPr/>
        </p:nvSpPr>
        <p:spPr>
          <a:xfrm>
            <a:off x="9076123" y="1073028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Predavanje i prezentacija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 txBox="1"/>
          <p:nvPr/>
        </p:nvSpPr>
        <p:spPr>
          <a:xfrm>
            <a:off x="9076123" y="1499752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Osvrt ili prikaz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2">
            <a:hlinkClick action="ppaction://hlinksldjump" r:id="rId33"/>
          </p:cNvPr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531200" y="3930208"/>
            <a:ext cx="365792" cy="36579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"/>
          <p:cNvSpPr txBox="1"/>
          <p:nvPr/>
        </p:nvSpPr>
        <p:spPr>
          <a:xfrm>
            <a:off x="4883315" y="3019726"/>
            <a:ext cx="330759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Namjerna i uzročna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"/>
          <p:cNvSpPr txBox="1"/>
          <p:nvPr/>
        </p:nvSpPr>
        <p:spPr>
          <a:xfrm>
            <a:off x="9076123" y="1922525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Problemski članak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"/>
          <p:cNvSpPr txBox="1"/>
          <p:nvPr/>
        </p:nvSpPr>
        <p:spPr>
          <a:xfrm>
            <a:off x="9076123" y="2348009"/>
            <a:ext cx="299185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Životopis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2">
            <a:hlinkClick action="ppaction://hlinksldjump" r:id="rId34"/>
          </p:cNvPr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701900" y="713389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">
            <a:hlinkClick action="ppaction://hlinksldjump" r:id="rId36"/>
          </p:cNvPr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710331" y="1138922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">
            <a:hlinkClick action="ppaction://hlinksldjump" r:id="rId37"/>
          </p:cNvPr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730829" y="2376977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">
            <a:hlinkClick action="ppaction://hlinksldjump" r:id="rId38"/>
          </p:cNvPr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719056" y="1952371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">
            <a:hlinkClick action="ppaction://hlinksldjump" r:id="rId39"/>
          </p:cNvPr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716620" y="1541253"/>
            <a:ext cx="365792" cy="365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"/>
          <p:cNvPicPr preferRelativeResize="0"/>
          <p:nvPr/>
        </p:nvPicPr>
        <p:blipFill rotWithShape="1">
          <a:blip r:embed="rId40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148" name="Google Shape;148;p2"/>
          <p:cNvPicPr preferRelativeResize="0"/>
          <p:nvPr/>
        </p:nvPicPr>
        <p:blipFill rotWithShape="1">
          <a:blip r:embed="rId40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9" name="Google Shape;149;p2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0237921" y="5876543"/>
            <a:ext cx="1830054" cy="774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20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699" name="Google Shape;699;p20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700" name="Google Shape;70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796" y="6042218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20"/>
          <p:cNvSpPr txBox="1"/>
          <p:nvPr/>
        </p:nvSpPr>
        <p:spPr>
          <a:xfrm>
            <a:off x="3745833" y="168442"/>
            <a:ext cx="564682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Namjerna i uzročna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2" name="Google Shape;702;p20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3" name="Google Shape;703;p20"/>
          <p:cNvGrpSpPr/>
          <p:nvPr/>
        </p:nvGrpSpPr>
        <p:grpSpPr>
          <a:xfrm>
            <a:off x="165677" y="581207"/>
            <a:ext cx="12026322" cy="6235349"/>
            <a:chOff x="0" y="2543"/>
            <a:chExt cx="12026322" cy="6235349"/>
          </a:xfrm>
        </p:grpSpPr>
        <p:sp>
          <p:nvSpPr>
            <p:cNvPr id="704" name="Google Shape;704;p20"/>
            <p:cNvSpPr/>
            <p:nvPr/>
          </p:nvSpPr>
          <p:spPr>
            <a:xfrm>
              <a:off x="3316947" y="2543"/>
              <a:ext cx="8704365" cy="2939269"/>
            </a:xfrm>
            <a:prstGeom prst="rightArrow">
              <a:avLst>
                <a:gd fmla="val 75000" name="adj1"/>
                <a:gd fmla="val 50000" name="adj2"/>
              </a:avLst>
            </a:prstGeom>
            <a:solidFill>
              <a:srgbClr val="FFE8CA">
                <a:alpha val="89411"/>
              </a:srgbClr>
            </a:solidFill>
            <a:ln cap="flat" cmpd="sng" w="9525">
              <a:solidFill>
                <a:srgbClr val="FFE8CA">
                  <a:alpha val="89411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0"/>
            <p:cNvSpPr txBox="1"/>
            <p:nvPr/>
          </p:nvSpPr>
          <p:spPr>
            <a:xfrm>
              <a:off x="3316947" y="369952"/>
              <a:ext cx="7602139" cy="2204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700" lIns="12700" spcFirstLastPara="1" rIns="12700" wrap="square" tIns="127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b="0" i="1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Posudio je knjige </a:t>
              </a:r>
              <a:r>
                <a:rPr b="1" i="1" lang="hr-HR" sz="2000" u="none" cap="none" strike="noStrike">
                  <a:solidFill>
                    <a:schemeClr val="dk1"/>
                  </a:solidFill>
                  <a:highlight>
                    <a:srgbClr val="FF9933"/>
                  </a:highlight>
                  <a:latin typeface="Calibri"/>
                  <a:ea typeface="Calibri"/>
                  <a:cs typeface="Calibri"/>
                  <a:sym typeface="Calibri"/>
                </a:rPr>
                <a:t>radi čitanja.</a:t>
              </a:r>
              <a:br>
                <a:rPr b="1" i="1" lang="hr-HR" sz="2000" u="none" cap="none" strike="noStrike">
                  <a:solidFill>
                    <a:schemeClr val="dk1"/>
                  </a:solidFill>
                  <a:highlight>
                    <a:srgbClr val="FF9933"/>
                  </a:highlight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1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radi čitanja</a:t>
              </a: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= </a:t>
              </a:r>
              <a:r>
                <a:rPr b="1" i="0" lang="hr-HR" sz="2000" u="none" cap="none" strike="noStrike">
                  <a:solidFill>
                    <a:schemeClr val="dk1"/>
                  </a:solidFill>
                  <a:highlight>
                    <a:srgbClr val="FF9933"/>
                  </a:highlight>
                  <a:latin typeface="Calibri"/>
                  <a:ea typeface="Calibri"/>
                  <a:cs typeface="Calibri"/>
                  <a:sym typeface="Calibri"/>
                </a:rPr>
                <a:t>S kojom namjerom? </a:t>
              </a:r>
              <a:r>
                <a:rPr b="0" i="0" lang="hr-HR" sz="2000" u="none" cap="none" strike="noStrike">
                  <a:solidFill>
                    <a:schemeClr val="dk1"/>
                  </a:solidFill>
                  <a:highlight>
                    <a:srgbClr val="FF9933"/>
                  </a:highlight>
                  <a:latin typeface="Impact"/>
                  <a:ea typeface="Impact"/>
                  <a:cs typeface="Impact"/>
                  <a:sym typeface="Impact"/>
                </a:rPr>
                <a:t>PONam</a:t>
              </a:r>
              <a:endParaRPr b="0" i="0" sz="2000" u="none" cap="none" strike="noStrike">
                <a:solidFill>
                  <a:schemeClr val="dk1"/>
                </a:solidFill>
                <a:highlight>
                  <a:srgbClr val="FF9933"/>
                </a:highlight>
                <a:latin typeface="Impact"/>
                <a:ea typeface="Impact"/>
                <a:cs typeface="Impact"/>
                <a:sym typeface="Impact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b="0" i="1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Posudio je knjige </a:t>
              </a:r>
              <a:r>
                <a:rPr b="1" i="1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kako bi ih pročitao.</a:t>
              </a:r>
              <a:br>
                <a:rPr b="1" i="1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hr-HR" sz="2000" u="none" cap="none" strike="noStrik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zavisnosložena namjerna rečenica</a:t>
              </a:r>
              <a:endParaRPr b="1" i="0" sz="2000" u="none" cap="none" strike="noStrike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Impact"/>
                <a:buChar char="•"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zavisna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surečenica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uvrštena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na mjesto </a:t>
              </a:r>
              <a:r>
                <a:rPr b="1" i="0" lang="hr-HR" sz="2000" u="none" cap="none" strike="noStrik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priložne oznake namjere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glavne surečenice</a:t>
              </a:r>
              <a:endPara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7F6000"/>
                </a:buClr>
                <a:buSzPts val="2000"/>
                <a:buFont typeface="Impact"/>
                <a:buChar char="•"/>
              </a:pPr>
              <a:r>
                <a:rPr b="0" i="0" lang="hr-HR" sz="2000" u="none" cap="none" strike="noStrike">
                  <a:solidFill>
                    <a:srgbClr val="7F6000"/>
                  </a:solidFill>
                  <a:latin typeface="Impact"/>
                  <a:ea typeface="Impact"/>
                  <a:cs typeface="Impact"/>
                  <a:sym typeface="Impact"/>
                </a:rPr>
                <a:t>Veznici su namjernih rečenica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 </a:t>
              </a: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da, kako, li 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neka.</a:t>
              </a:r>
              <a:endPara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5010" y="1009966"/>
              <a:ext cx="3311936" cy="924423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0"/>
            <p:cNvSpPr txBox="1"/>
            <p:nvPr/>
          </p:nvSpPr>
          <p:spPr>
            <a:xfrm>
              <a:off x="50137" y="1055093"/>
              <a:ext cx="3221682" cy="834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106675" spcFirstLastPara="1" rIns="10667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Impact"/>
                <a:buNone/>
              </a:pPr>
              <a:r>
                <a:rPr b="0" i="0" lang="hr-HR" sz="28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namjerna rečenica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0"/>
            <p:cNvSpPr/>
            <p:nvPr/>
          </p:nvSpPr>
          <p:spPr>
            <a:xfrm>
              <a:off x="3254202" y="2995356"/>
              <a:ext cx="8772120" cy="3242536"/>
            </a:xfrm>
            <a:prstGeom prst="rightArrow">
              <a:avLst>
                <a:gd fmla="val 75000" name="adj1"/>
                <a:gd fmla="val 50000" name="adj2"/>
              </a:avLst>
            </a:prstGeom>
            <a:solidFill>
              <a:srgbClr val="F7CAAC">
                <a:alpha val="89411"/>
              </a:srgbClr>
            </a:solidFill>
            <a:ln cap="flat" cmpd="sng" w="9525">
              <a:solidFill>
                <a:srgbClr val="CDD3E8">
                  <a:alpha val="89411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0"/>
            <p:cNvSpPr txBox="1"/>
            <p:nvPr/>
          </p:nvSpPr>
          <p:spPr>
            <a:xfrm>
              <a:off x="3254202" y="3400673"/>
              <a:ext cx="7556169" cy="24319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700" lIns="12700" spcFirstLastPara="1" rIns="12700" wrap="square" tIns="127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b="0" i="1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Uzrujala se </a:t>
              </a:r>
              <a:r>
                <a:rPr b="1" i="1" lang="hr-HR" sz="2000" u="none" cap="none" strike="noStrike">
                  <a:solidFill>
                    <a:schemeClr val="dk1"/>
                  </a:solidFill>
                  <a:highlight>
                    <a:srgbClr val="2CB6C4"/>
                  </a:highlight>
                  <a:latin typeface="Calibri"/>
                  <a:ea typeface="Calibri"/>
                  <a:cs typeface="Calibri"/>
                  <a:sym typeface="Calibri"/>
                </a:rPr>
                <a:t>zbog nepravde</a:t>
              </a:r>
              <a:r>
                <a:rPr b="0" i="1" lang="hr-HR" sz="2000" u="none" cap="none" strike="noStrike">
                  <a:solidFill>
                    <a:schemeClr val="dk1"/>
                  </a:solidFill>
                  <a:highlight>
                    <a:srgbClr val="2CB6C4"/>
                  </a:highlight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b="0" i="1" lang="hr-HR" sz="2000" u="none" cap="none" strike="noStrike">
                  <a:solidFill>
                    <a:schemeClr val="dk1"/>
                  </a:solidFill>
                  <a:highlight>
                    <a:srgbClr val="2CB6C4"/>
                  </a:highlight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1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zbog nepravde</a:t>
              </a: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= </a:t>
              </a:r>
              <a:r>
                <a:rPr b="1" i="0" lang="hr-HR" sz="2000" u="none" cap="none" strike="noStrike">
                  <a:solidFill>
                    <a:schemeClr val="dk1"/>
                  </a:solidFill>
                  <a:highlight>
                    <a:srgbClr val="2CB6C4"/>
                  </a:highlight>
                  <a:latin typeface="Calibri"/>
                  <a:ea typeface="Calibri"/>
                  <a:cs typeface="Calibri"/>
                  <a:sym typeface="Calibri"/>
                </a:rPr>
                <a:t>Zašto? Zbog čega? </a:t>
              </a:r>
              <a:r>
                <a:rPr b="0" i="0" lang="hr-HR" sz="2000" u="none" cap="none" strike="noStrike">
                  <a:solidFill>
                    <a:schemeClr val="dk1"/>
                  </a:solidFill>
                  <a:highlight>
                    <a:srgbClr val="2CB6C4"/>
                  </a:highlight>
                  <a:latin typeface="Impact"/>
                  <a:ea typeface="Impact"/>
                  <a:cs typeface="Impact"/>
                  <a:sym typeface="Impact"/>
                </a:rPr>
                <a:t>POU</a:t>
              </a:r>
              <a:endParaRPr b="0" i="0" sz="2000" u="none" cap="none" strike="noStrike">
                <a:solidFill>
                  <a:schemeClr val="dk1"/>
                </a:solidFill>
                <a:highlight>
                  <a:srgbClr val="2CB6C4"/>
                </a:highlight>
                <a:latin typeface="Impact"/>
                <a:ea typeface="Impact"/>
                <a:cs typeface="Impact"/>
                <a:sym typeface="Impact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b="0" i="1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Uzrujala se </a:t>
              </a:r>
              <a:r>
                <a:rPr b="1" i="1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zbog toga što je to nepravedno.</a:t>
              </a:r>
              <a:br>
                <a:rPr b="1" i="1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hr-HR" sz="2000" u="none" cap="none" strike="noStrike">
                  <a:solidFill>
                    <a:srgbClr val="2CB6C4"/>
                  </a:solidFill>
                  <a:latin typeface="Calibri"/>
                  <a:ea typeface="Calibri"/>
                  <a:cs typeface="Calibri"/>
                  <a:sym typeface="Calibri"/>
                </a:rPr>
                <a:t>zavisnosložena uzročna rečenica</a:t>
              </a:r>
              <a:endParaRPr b="1" i="0" sz="2000" u="none" cap="none" strike="noStrike">
                <a:solidFill>
                  <a:srgbClr val="2CB6C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Impact"/>
                <a:buChar char="•"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zavisna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surečenica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uvrštena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na mjesto </a:t>
              </a:r>
              <a:r>
                <a:rPr b="1" i="0" lang="hr-HR" sz="2000" u="none" cap="none" strike="noStrike">
                  <a:solidFill>
                    <a:srgbClr val="2CB6C4"/>
                  </a:solidFill>
                  <a:latin typeface="Calibri"/>
                  <a:ea typeface="Calibri"/>
                  <a:cs typeface="Calibri"/>
                  <a:sym typeface="Calibri"/>
                </a:rPr>
                <a:t>priložne oznake uzroka </a:t>
              </a:r>
              <a:b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glavne surečenice.</a:t>
              </a:r>
              <a:endPara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2CB6C4"/>
                </a:buClr>
                <a:buSzPts val="2000"/>
                <a:buFont typeface="Impact"/>
                <a:buChar char="•"/>
              </a:pPr>
              <a:r>
                <a:rPr b="0" i="0" lang="hr-HR" sz="2000" u="none" cap="none" strike="noStrike">
                  <a:solidFill>
                    <a:srgbClr val="2CB6C4"/>
                  </a:solidFill>
                  <a:latin typeface="Impact"/>
                  <a:ea typeface="Impact"/>
                  <a:cs typeface="Impact"/>
                  <a:sym typeface="Impact"/>
                </a:rPr>
                <a:t>Veznici su uzročnih rečenica </a:t>
              </a: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jer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 i </a:t>
              </a: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kako</a:t>
              </a:r>
              <a:r>
                <a:rPr b="0" i="1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 izrazi </a:t>
              </a: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budući da, </a:t>
              </a:r>
              <a:b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zato što, zbog toga što, s obzirom na to da.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0" y="4151019"/>
              <a:ext cx="3240499" cy="956242"/>
            </a:xfrm>
            <a:prstGeom prst="roundRect">
              <a:avLst>
                <a:gd fmla="val 16667" name="adj"/>
              </a:avLst>
            </a:prstGeom>
            <a:solidFill>
              <a:srgbClr val="2CB6C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0"/>
            <p:cNvSpPr txBox="1"/>
            <p:nvPr/>
          </p:nvSpPr>
          <p:spPr>
            <a:xfrm>
              <a:off x="46680" y="4197699"/>
              <a:ext cx="3147139" cy="8628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106675" spcFirstLastPara="1" rIns="10667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Impact"/>
                <a:buNone/>
              </a:pPr>
              <a:r>
                <a:rPr b="0" i="0" lang="hr-HR" sz="28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uzročna rečenica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2" name="Google Shape;712;p20"/>
          <p:cNvSpPr txBox="1"/>
          <p:nvPr/>
        </p:nvSpPr>
        <p:spPr>
          <a:xfrm>
            <a:off x="681789" y="2555177"/>
            <a:ext cx="230204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FFC000"/>
                </a:solidFill>
                <a:latin typeface="Impact"/>
                <a:ea typeface="Impact"/>
                <a:cs typeface="Impact"/>
                <a:sym typeface="Impact"/>
              </a:rPr>
              <a:t>S kojom namjerom? </a:t>
            </a:r>
            <a:endParaRPr b="0" i="0" sz="1800" u="none" cap="none" strike="noStrike">
              <a:solidFill>
                <a:srgbClr val="FFC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13" name="Google Shape;713;p20"/>
          <p:cNvSpPr txBox="1"/>
          <p:nvPr/>
        </p:nvSpPr>
        <p:spPr>
          <a:xfrm>
            <a:off x="1032612" y="5682391"/>
            <a:ext cx="217370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2CB6C4"/>
                </a:solidFill>
                <a:latin typeface="Impact"/>
                <a:ea typeface="Impact"/>
                <a:cs typeface="Impact"/>
                <a:sym typeface="Impact"/>
              </a:rPr>
              <a:t>Zašto? Zbog čega? </a:t>
            </a:r>
            <a:endParaRPr b="0" i="0" sz="1800" u="none" cap="none" strike="noStrike">
              <a:solidFill>
                <a:srgbClr val="2CB6C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14" name="Google Shape;714;p20"/>
          <p:cNvSpPr/>
          <p:nvPr/>
        </p:nvSpPr>
        <p:spPr>
          <a:xfrm>
            <a:off x="459649" y="561764"/>
            <a:ext cx="238238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hr-HR" sz="54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PONam</a:t>
            </a:r>
            <a:endParaRPr b="1" i="0" sz="5400" u="none" cap="none" strike="noStrik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20"/>
          <p:cNvSpPr/>
          <p:nvPr/>
        </p:nvSpPr>
        <p:spPr>
          <a:xfrm>
            <a:off x="1018274" y="3861211"/>
            <a:ext cx="149271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hr-HR" sz="5400" u="none" cap="none" strike="noStrike">
                <a:solidFill>
                  <a:srgbClr val="2CB6C4"/>
                </a:solidFill>
                <a:latin typeface="Calibri"/>
                <a:ea typeface="Calibri"/>
                <a:cs typeface="Calibri"/>
                <a:sym typeface="Calibri"/>
              </a:rPr>
              <a:t>POU</a:t>
            </a:r>
            <a:endParaRPr b="0" i="0" sz="1400" u="none" cap="none" strike="noStrike">
              <a:solidFill>
                <a:srgbClr val="2CB6C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21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721" name="Google Shape;721;p21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722" name="Google Shape;72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21"/>
          <p:cNvSpPr txBox="1"/>
          <p:nvPr/>
        </p:nvSpPr>
        <p:spPr>
          <a:xfrm>
            <a:off x="3280608" y="101401"/>
            <a:ext cx="453189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Pogodbena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4" name="Google Shape;724;p21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21"/>
          <p:cNvSpPr txBox="1"/>
          <p:nvPr/>
        </p:nvSpPr>
        <p:spPr>
          <a:xfrm>
            <a:off x="9281602" y="2577015"/>
            <a:ext cx="225391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3A3838"/>
                </a:solidFill>
                <a:latin typeface="Impact"/>
                <a:ea typeface="Impact"/>
                <a:cs typeface="Impact"/>
                <a:sym typeface="Impact"/>
              </a:rPr>
              <a:t>Vezničke riječi 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pogodbenim rečenicama: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rPr>
              <a:t>ako, li, da, kad.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1"/>
          <p:cNvSpPr txBox="1"/>
          <p:nvPr/>
        </p:nvSpPr>
        <p:spPr>
          <a:xfrm>
            <a:off x="1243263" y="1098085"/>
            <a:ext cx="337686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rPr>
              <a:t>Uz dobru volju </a:t>
            </a:r>
            <a:r>
              <a:rPr b="0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sve je moguće.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21"/>
          <p:cNvSpPr txBox="1"/>
          <p:nvPr/>
        </p:nvSpPr>
        <p:spPr>
          <a:xfrm>
            <a:off x="5943600" y="1098085"/>
            <a:ext cx="446772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385623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Ako</a:t>
            </a:r>
            <a:r>
              <a:rPr b="0" i="0" lang="hr-HR" sz="2000" u="none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rPr>
              <a:t> postoji dobra volja</a:t>
            </a:r>
            <a:r>
              <a:rPr b="0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, sve je moguće.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21"/>
          <p:cNvSpPr txBox="1"/>
          <p:nvPr/>
        </p:nvSpPr>
        <p:spPr>
          <a:xfrm>
            <a:off x="689810" y="1632859"/>
            <a:ext cx="30640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priložna oznaka pogodbe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rgbClr val="3A3838"/>
                </a:solidFill>
                <a:latin typeface="Impact"/>
                <a:ea typeface="Impact"/>
                <a:cs typeface="Impact"/>
                <a:sym typeface="Impact"/>
              </a:rPr>
              <a:t>POPog</a:t>
            </a:r>
            <a:endParaRPr b="0" i="0" sz="1800" u="none" cap="none" strike="noStrike">
              <a:solidFill>
                <a:srgbClr val="3A3838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29" name="Google Shape;729;p21"/>
          <p:cNvSpPr txBox="1"/>
          <p:nvPr/>
        </p:nvSpPr>
        <p:spPr>
          <a:xfrm>
            <a:off x="1130969" y="2279190"/>
            <a:ext cx="262288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jednostavna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1"/>
          <p:cNvSpPr txBox="1"/>
          <p:nvPr/>
        </p:nvSpPr>
        <p:spPr>
          <a:xfrm>
            <a:off x="6416841" y="2269719"/>
            <a:ext cx="295976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zavisnosložena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1"/>
          <p:cNvSpPr txBox="1"/>
          <p:nvPr/>
        </p:nvSpPr>
        <p:spPr>
          <a:xfrm>
            <a:off x="5799220" y="1557264"/>
            <a:ext cx="30640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pogodbena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rgbClr val="3A3838"/>
                </a:solidFill>
                <a:latin typeface="Impact"/>
                <a:ea typeface="Impact"/>
                <a:cs typeface="Impact"/>
                <a:sym typeface="Impact"/>
              </a:rPr>
              <a:t>Uz koji uvjet?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2" name="Google Shape;732;p21"/>
          <p:cNvCxnSpPr/>
          <p:nvPr/>
        </p:nvCxnSpPr>
        <p:spPr>
          <a:xfrm>
            <a:off x="1989221" y="1403684"/>
            <a:ext cx="0" cy="312821"/>
          </a:xfrm>
          <a:prstGeom prst="straightConnector1">
            <a:avLst/>
          </a:prstGeom>
          <a:noFill/>
          <a:ln cap="flat" cmpd="sng" w="57150">
            <a:solidFill>
              <a:srgbClr val="385623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33" name="Google Shape;733;p21"/>
          <p:cNvCxnSpPr/>
          <p:nvPr/>
        </p:nvCxnSpPr>
        <p:spPr>
          <a:xfrm>
            <a:off x="7138737" y="1403684"/>
            <a:ext cx="0" cy="312821"/>
          </a:xfrm>
          <a:prstGeom prst="straightConnector1">
            <a:avLst/>
          </a:prstGeom>
          <a:noFill/>
          <a:ln cap="flat" cmpd="sng" w="57150">
            <a:solidFill>
              <a:srgbClr val="385623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34" name="Google Shape;734;p21"/>
          <p:cNvSpPr txBox="1"/>
          <p:nvPr/>
        </p:nvSpPr>
        <p:spPr>
          <a:xfrm>
            <a:off x="1942568" y="2794497"/>
            <a:ext cx="6416842" cy="1323439"/>
          </a:xfrm>
          <a:prstGeom prst="rect">
            <a:avLst/>
          </a:prstGeom>
          <a:solidFill>
            <a:schemeClr val="accent6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Pogodbene su rečenice </a:t>
            </a:r>
            <a:r>
              <a:rPr b="0" i="0" lang="hr-HR" sz="2000" u="none" cap="none" strike="noStrik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zavisnosložene rečenice u kojima je </a:t>
            </a:r>
            <a:r>
              <a:rPr b="0" i="0" lang="hr-HR" sz="2000" u="none" cap="none" strike="noStrike">
                <a:solidFill>
                  <a:srgbClr val="171616"/>
                </a:solidFill>
                <a:latin typeface="Impact"/>
                <a:ea typeface="Impact"/>
                <a:cs typeface="Impact"/>
                <a:sym typeface="Impact"/>
              </a:rPr>
              <a:t>zavisna</a:t>
            </a:r>
            <a:r>
              <a:rPr b="0" i="0" lang="hr-HR" sz="2000" u="none" cap="none" strike="noStrik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 surečenica uvrštena na mjesto </a:t>
            </a:r>
            <a:r>
              <a:rPr b="0" i="0" lang="hr-HR" sz="2000" u="none" cap="none" strike="noStrike">
                <a:solidFill>
                  <a:srgbClr val="171616"/>
                </a:solidFill>
                <a:latin typeface="Impact"/>
                <a:ea typeface="Impact"/>
                <a:cs typeface="Impact"/>
                <a:sym typeface="Impact"/>
              </a:rPr>
              <a:t>priložne oznake pogodbe </a:t>
            </a:r>
            <a:r>
              <a:rPr b="0" i="0" lang="hr-HR" sz="2000" u="none" cap="none" strike="noStrik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glavne surečenice i označuje pogodbu ili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uvjet kršenja radnje glavne surečenice.</a:t>
            </a:r>
            <a:endParaRPr b="0" i="0" sz="2000" u="none" cap="none" strike="noStrike">
              <a:solidFill>
                <a:srgbClr val="17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21"/>
          <p:cNvSpPr/>
          <p:nvPr/>
        </p:nvSpPr>
        <p:spPr>
          <a:xfrm>
            <a:off x="3449053" y="1557264"/>
            <a:ext cx="2823407" cy="833010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6" name="Google Shape;736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75831" y="1842596"/>
            <a:ext cx="2657891" cy="2625078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21"/>
          <p:cNvSpPr txBox="1"/>
          <p:nvPr/>
        </p:nvSpPr>
        <p:spPr>
          <a:xfrm>
            <a:off x="505339" y="4580179"/>
            <a:ext cx="4211053" cy="1200329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Pogodbene se rečenice, ovisno o tome izriče li se njima stvarna, moguća ili nestvarna pogodba,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dijele na </a:t>
            </a:r>
            <a:r>
              <a:rPr b="1" i="0" lang="hr-HR" sz="18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stvarne, moguće i nestvarne</a:t>
            </a:r>
            <a:r>
              <a:rPr b="0" i="0" lang="hr-HR" sz="1800" u="none" cap="none" strike="noStrike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21"/>
          <p:cNvSpPr txBox="1"/>
          <p:nvPr/>
        </p:nvSpPr>
        <p:spPr>
          <a:xfrm>
            <a:off x="4946439" y="4208230"/>
            <a:ext cx="437949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Ako</a:t>
            </a:r>
            <a:r>
              <a:rPr b="0" i="0" lang="hr-HR" sz="2000" u="none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rPr>
              <a:t> mi kažeš što te muči</a:t>
            </a:r>
            <a:r>
              <a:rPr b="0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, pomoći ću ti.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(stvarna pogodba)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21"/>
          <p:cNvSpPr txBox="1"/>
          <p:nvPr/>
        </p:nvSpPr>
        <p:spPr>
          <a:xfrm>
            <a:off x="4946439" y="4916116"/>
            <a:ext cx="6096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Ako</a:t>
            </a:r>
            <a:r>
              <a:rPr b="0" i="0" lang="hr-HR" sz="2000" u="none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rPr>
              <a:t> bi mi rekao što te muči</a:t>
            </a:r>
            <a:r>
              <a:rPr b="0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, pomogla bih ti.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(moguća pogodba)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21"/>
          <p:cNvSpPr txBox="1"/>
          <p:nvPr/>
        </p:nvSpPr>
        <p:spPr>
          <a:xfrm>
            <a:off x="4946439" y="5559961"/>
            <a:ext cx="60960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Da </a:t>
            </a:r>
            <a:r>
              <a:rPr b="0" i="0" lang="hr-HR" sz="2000" u="none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rPr>
              <a:t>si mi rekao što te muči</a:t>
            </a:r>
            <a:r>
              <a:rPr b="0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, pomogla bih ti.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(nestvarna pogodba)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p21"/>
          <p:cNvSpPr/>
          <p:nvPr/>
        </p:nvSpPr>
        <p:spPr>
          <a:xfrm>
            <a:off x="485271" y="5741871"/>
            <a:ext cx="4375485" cy="292677"/>
          </a:xfrm>
          <a:prstGeom prst="stripedRightArrow">
            <a:avLst>
              <a:gd fmla="val 71925" name="adj1"/>
              <a:gd fmla="val 50000" name="adj2"/>
            </a:avLst>
          </a:prstGeom>
          <a:solidFill>
            <a:schemeClr val="accent4">
              <a:alpha val="4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21"/>
          <p:cNvSpPr/>
          <p:nvPr/>
        </p:nvSpPr>
        <p:spPr>
          <a:xfrm>
            <a:off x="3862416" y="1755392"/>
            <a:ext cx="1895455" cy="46166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Calibri"/>
              </a:rPr>
              <a:t>Uz koji uvjet?</a:t>
            </a:r>
          </a:p>
        </p:txBody>
      </p:sp>
      <p:pic>
        <p:nvPicPr>
          <p:cNvPr descr="Green Check In Green Circle transparent PNG - StickPNG" id="743" name="Google Shape;743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16063" y="4019229"/>
            <a:ext cx="1901158" cy="1901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22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749" name="Google Shape;749;p22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750" name="Google Shape;75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7537" y="5945982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22"/>
          <p:cNvSpPr/>
          <p:nvPr/>
        </p:nvSpPr>
        <p:spPr>
          <a:xfrm>
            <a:off x="318891" y="2805915"/>
            <a:ext cx="2961720" cy="1477328"/>
          </a:xfrm>
          <a:prstGeom prst="wedgeRoundRectCallout">
            <a:avLst>
              <a:gd fmla="val -6208" name="adj1"/>
              <a:gd fmla="val 88615" name="adj2"/>
              <a:gd fmla="val 16667" name="adj3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22"/>
          <p:cNvSpPr txBox="1"/>
          <p:nvPr/>
        </p:nvSpPr>
        <p:spPr>
          <a:xfrm>
            <a:off x="3649579" y="113916"/>
            <a:ext cx="625642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Glagolski prilozi  ̶  preoblike priložnih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3" name="Google Shape;753;p22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22"/>
          <p:cNvSpPr/>
          <p:nvPr/>
        </p:nvSpPr>
        <p:spPr>
          <a:xfrm>
            <a:off x="842370" y="113916"/>
            <a:ext cx="131318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rPr>
              <a:t>Prisjeti se!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22"/>
          <p:cNvSpPr txBox="1"/>
          <p:nvPr/>
        </p:nvSpPr>
        <p:spPr>
          <a:xfrm>
            <a:off x="441537" y="866481"/>
            <a:ext cx="210050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Impact"/>
              <a:buNone/>
            </a:pPr>
            <a:r>
              <a:rPr b="0" i="0" lang="hr-HR" sz="1800" u="none" cap="none" strike="noStrike">
                <a:solidFill>
                  <a:srgbClr val="FF6600"/>
                </a:solidFill>
                <a:latin typeface="Impact"/>
                <a:ea typeface="Impact"/>
                <a:cs typeface="Impact"/>
                <a:sym typeface="Impact"/>
              </a:rPr>
              <a:t>Glagolski vid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Calibri"/>
              <a:buNone/>
            </a:pPr>
            <a:r>
              <a:rPr b="0" i="0" lang="hr-HR" sz="18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obilježje glagola kojim se izriče svršenost ili nesvršenost radnje.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6" name="Google Shape;756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3471" y="475275"/>
            <a:ext cx="2496498" cy="23306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7" name="Google Shape;757;p22"/>
          <p:cNvGrpSpPr/>
          <p:nvPr/>
        </p:nvGrpSpPr>
        <p:grpSpPr>
          <a:xfrm>
            <a:off x="3342099" y="1336253"/>
            <a:ext cx="8744226" cy="4462573"/>
            <a:chOff x="1399" y="812599"/>
            <a:chExt cx="8744226" cy="4462573"/>
          </a:xfrm>
        </p:grpSpPr>
        <p:sp>
          <p:nvSpPr>
            <p:cNvPr id="758" name="Google Shape;758;p22"/>
            <p:cNvSpPr/>
            <p:nvPr/>
          </p:nvSpPr>
          <p:spPr>
            <a:xfrm>
              <a:off x="1399" y="812599"/>
              <a:ext cx="4466142" cy="4280412"/>
            </a:xfrm>
            <a:prstGeom prst="roundRect">
              <a:avLst>
                <a:gd fmla="val 5000" name="adj"/>
              </a:avLst>
            </a:prstGeom>
            <a:solidFill>
              <a:schemeClr val="accent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2"/>
            <p:cNvSpPr txBox="1"/>
            <p:nvPr/>
          </p:nvSpPr>
          <p:spPr>
            <a:xfrm rot="-5400000">
              <a:off x="-1306955" y="2120954"/>
              <a:ext cx="3509938" cy="893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80000" wrap="square" tIns="6170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Impact"/>
                <a:buNone/>
              </a:pPr>
              <a:r>
                <a:rPr b="0" i="0" lang="hr-HR" sz="18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glagolski prilog sadašnji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>
              <a:off x="767149" y="812599"/>
              <a:ext cx="3327275" cy="42804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2"/>
            <p:cNvSpPr txBox="1"/>
            <p:nvPr/>
          </p:nvSpPr>
          <p:spPr>
            <a:xfrm>
              <a:off x="767149" y="812599"/>
              <a:ext cx="3327275" cy="42804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61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Impact"/>
                <a:buNone/>
              </a:pPr>
              <a:r>
                <a:rPr b="0" i="1" lang="hr-HR" sz="18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Čitajući</a:t>
              </a:r>
              <a:r>
                <a:rPr b="0" i="1" lang="hr-H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knjige, bogatimo svoj rječnik.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833C0B"/>
                </a:buClr>
                <a:buSzPts val="1800"/>
                <a:buFont typeface="Impact"/>
                <a:buNone/>
              </a:pPr>
              <a:r>
                <a:rPr b="0" i="1" lang="hr-HR" sz="1800" u="none" cap="none" strike="noStrike">
                  <a:solidFill>
                    <a:srgbClr val="833C0B"/>
                  </a:solidFill>
                  <a:latin typeface="Impact"/>
                  <a:ea typeface="Impact"/>
                  <a:cs typeface="Impact"/>
                  <a:sym typeface="Impact"/>
                </a:rPr>
                <a:t>čitaju + -ći</a:t>
              </a:r>
              <a:endParaRPr b="0" i="1" sz="1800" u="none" cap="none" strike="noStrike">
                <a:solidFill>
                  <a:srgbClr val="833C0B"/>
                </a:solidFill>
                <a:latin typeface="Impact"/>
                <a:ea typeface="Impact"/>
                <a:cs typeface="Impact"/>
                <a:sym typeface="Impact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1" lang="hr-H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3.os.mn.prezenta + nastavak -ći</a:t>
              </a:r>
              <a:endParaRPr b="0" i="1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3A3838"/>
                </a:buClr>
                <a:buSzPts val="1800"/>
                <a:buFont typeface="Noto Sans Symbols"/>
                <a:buNone/>
              </a:pPr>
              <a:r>
                <a:rPr b="0" i="0" lang="hr-HR" sz="1800" u="none" cap="none" strike="noStrike">
                  <a:solidFill>
                    <a:srgbClr val="3A3838"/>
                  </a:solidFill>
                  <a:latin typeface="Impact"/>
                  <a:ea typeface="Impact"/>
                  <a:cs typeface="Impact"/>
                  <a:sym typeface="Impact"/>
                </a:rPr>
                <a:t>ISTOVREMENOST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0" lang="hr-H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radnja glagolskoga priloga i radnja predikata događaju se </a:t>
              </a:r>
              <a:r>
                <a:rPr b="0" i="0" lang="hr-HR" sz="18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istovremeno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mpact"/>
                <a:buNone/>
              </a:pPr>
              <a:r>
                <a:rPr b="0" i="0" lang="hr-HR" sz="1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PREOBLIKA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Impact"/>
                <a:buNone/>
              </a:pPr>
              <a:r>
                <a:rPr b="0" i="1" lang="hr-HR" sz="18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Čitajući</a:t>
              </a:r>
              <a:r>
                <a:rPr b="0" i="1" lang="hr-H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knjige, bogatimo svoj rječnik. (čitajući=PON)</a:t>
              </a:r>
              <a:endParaRPr b="0" i="0" sz="1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Impact"/>
                <a:buNone/>
              </a:pPr>
              <a:r>
                <a:rPr b="0" i="1" lang="hr-HR" sz="18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Tako što čitamo knjige</a:t>
              </a:r>
              <a:r>
                <a:rPr b="0" i="0" lang="hr-H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 bogatimo svoj rječnik.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0" lang="hr-H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(načinska rečenica)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22"/>
            <p:cNvSpPr/>
            <p:nvPr/>
          </p:nvSpPr>
          <p:spPr>
            <a:xfrm>
              <a:off x="4562315" y="812599"/>
              <a:ext cx="4183310" cy="4462573"/>
            </a:xfrm>
            <a:prstGeom prst="roundRect">
              <a:avLst>
                <a:gd fmla="val 5000" name="adj"/>
              </a:avLst>
            </a:prstGeom>
            <a:solidFill>
              <a:srgbClr val="FE0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2"/>
            <p:cNvSpPr txBox="1"/>
            <p:nvPr/>
          </p:nvSpPr>
          <p:spPr>
            <a:xfrm rot="-5400000">
              <a:off x="3150991" y="2223923"/>
              <a:ext cx="3659310" cy="8366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80000" wrap="square" tIns="61700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Impact"/>
                <a:buNone/>
              </a:pPr>
              <a:r>
                <a:rPr b="0" i="0" lang="hr-HR" sz="18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glagolski prilog prošli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rot="5400000">
              <a:off x="4336983" y="3396348"/>
              <a:ext cx="477743" cy="406172"/>
            </a:xfrm>
            <a:prstGeom prst="flowChartExtract">
              <a:avLst/>
            </a:prstGeom>
            <a:solidFill>
              <a:schemeClr val="lt1"/>
            </a:solidFill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>
              <a:off x="5292004" y="812599"/>
              <a:ext cx="3116566" cy="44625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2"/>
            <p:cNvSpPr txBox="1"/>
            <p:nvPr/>
          </p:nvSpPr>
          <p:spPr>
            <a:xfrm>
              <a:off x="5292004" y="812599"/>
              <a:ext cx="3116566" cy="44625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61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Impact"/>
                <a:buNone/>
              </a:pPr>
              <a:r>
                <a:rPr b="0" i="1" lang="hr-HR" sz="18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Isključivši</a:t>
              </a:r>
              <a:r>
                <a:rPr b="0" i="1" lang="hr-H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ekrane, više ćemo se družiti.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mpact"/>
                <a:buNone/>
              </a:pPr>
              <a:r>
                <a:rPr b="0" i="1" lang="hr-HR" sz="1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isključi + -vši</a:t>
              </a:r>
              <a:endParaRPr b="0" i="1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1" lang="hr-H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infinitivna osnova + nastavak -vši</a:t>
              </a:r>
              <a:endParaRPr b="0" i="1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3A3838"/>
                </a:buClr>
                <a:buSzPts val="1800"/>
                <a:buFont typeface="Impact"/>
                <a:buNone/>
              </a:pPr>
              <a:r>
                <a:rPr b="0" i="0" lang="hr-HR" sz="1800" u="none" cap="none" strike="noStrike">
                  <a:solidFill>
                    <a:srgbClr val="3A3838"/>
                  </a:solidFill>
                  <a:latin typeface="Impact"/>
                  <a:ea typeface="Impact"/>
                  <a:cs typeface="Impact"/>
                  <a:sym typeface="Impact"/>
                </a:rPr>
                <a:t>PRIJEVREMENOST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0" i="0" lang="hr-H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radnja glagolskoga priloga događa se </a:t>
              </a:r>
              <a:r>
                <a:rPr b="0" i="0" lang="hr-HR" sz="1800" u="sng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prije</a:t>
              </a:r>
              <a:r>
                <a:rPr b="0" i="0" lang="hr-H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radnje predikata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Impact"/>
                <a:buNone/>
              </a:pPr>
              <a:r>
                <a:rPr b="0" i="0" lang="hr-HR" sz="18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PREOBLIKA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Impact"/>
                <a:buNone/>
              </a:pPr>
              <a:r>
                <a:rPr b="0" i="1" lang="hr-HR" sz="18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Isključivši</a:t>
              </a:r>
              <a:r>
                <a:rPr b="0" i="1" lang="hr-H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ekrane, više ćemo se družiti. (isključivši=POV)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Impact"/>
                <a:buNone/>
              </a:pPr>
              <a:r>
                <a:rPr b="0" i="1" lang="hr-HR" sz="18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Kad isključimo ekrane</a:t>
              </a:r>
              <a:r>
                <a:rPr b="0" i="1" lang="hr-H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 više ćemo se družiti. </a:t>
              </a:r>
              <a:br>
                <a:rPr b="0" i="1" lang="hr-H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1" lang="hr-HR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(vremenska rečenica)</a:t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7" name="Google Shape;767;p22"/>
          <p:cNvSpPr txBox="1"/>
          <p:nvPr/>
        </p:nvSpPr>
        <p:spPr>
          <a:xfrm>
            <a:off x="104274" y="2813997"/>
            <a:ext cx="313648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Glagolski su prilozi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nastali od glagola.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hr-HR" sz="18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Ne izriču glagolsku osobu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stoga u rečenicama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nemaju službu predikata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8" name="Google Shape;768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74883" y="4014767"/>
            <a:ext cx="2807034" cy="2843233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22"/>
          <p:cNvSpPr txBox="1"/>
          <p:nvPr/>
        </p:nvSpPr>
        <p:spPr>
          <a:xfrm>
            <a:off x="4081917" y="5744244"/>
            <a:ext cx="6780966" cy="954107"/>
          </a:xfrm>
          <a:prstGeom prst="rect">
            <a:avLst/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DBDBDB"/>
                </a:solidFill>
                <a:latin typeface="Impact"/>
                <a:ea typeface="Impact"/>
                <a:cs typeface="Impact"/>
                <a:sym typeface="Impact"/>
              </a:rPr>
              <a:t>ZAREZ UZ GLAGOLSKE PRILOGE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Prestavši gledati u ekrane</a:t>
            </a:r>
            <a:r>
              <a:rPr b="0" i="0" lang="hr-HR" sz="18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učenici su se više družili. </a:t>
            </a:r>
            <a:r>
              <a:rPr b="0" i="0" lang="hr-HR" sz="1800" u="none" cap="none" strike="noStrike">
                <a:solidFill>
                  <a:srgbClr val="0070C0"/>
                </a:solidFill>
                <a:latin typeface="Impact"/>
                <a:ea typeface="Impact"/>
                <a:cs typeface="Impact"/>
                <a:sym typeface="Impact"/>
              </a:rPr>
              <a:t>INVERZIJA</a:t>
            </a:r>
            <a:r>
              <a:rPr b="0" i="0" lang="hr-HR" sz="1800" u="none" cap="none" strike="noStrike">
                <a:solidFill>
                  <a:srgbClr val="C55A11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Učenici su se</a:t>
            </a:r>
            <a:r>
              <a:rPr b="0" i="0" lang="hr-HR" sz="18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prestavši gledati u ekrane</a:t>
            </a:r>
            <a:r>
              <a:rPr b="0" i="0" lang="hr-HR" sz="18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više družili. </a:t>
            </a:r>
            <a:r>
              <a:rPr b="1" i="0" lang="hr-HR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UMETANJE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23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775" name="Google Shape;775;p23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776" name="Google Shape;77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23"/>
          <p:cNvSpPr txBox="1"/>
          <p:nvPr/>
        </p:nvSpPr>
        <p:spPr>
          <a:xfrm>
            <a:off x="2468514" y="84021"/>
            <a:ext cx="76059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Sinonimi               i                  antonimi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8" name="Google Shape;778;p23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9" name="Google Shape;779;p23"/>
          <p:cNvGrpSpPr/>
          <p:nvPr/>
        </p:nvGrpSpPr>
        <p:grpSpPr>
          <a:xfrm>
            <a:off x="1261711" y="738098"/>
            <a:ext cx="3694975" cy="4436019"/>
            <a:chOff x="347267" y="0"/>
            <a:chExt cx="3694975" cy="4436019"/>
          </a:xfrm>
        </p:grpSpPr>
        <p:sp>
          <p:nvSpPr>
            <p:cNvPr id="780" name="Google Shape;780;p23"/>
            <p:cNvSpPr/>
            <p:nvPr/>
          </p:nvSpPr>
          <p:spPr>
            <a:xfrm>
              <a:off x="347267" y="0"/>
              <a:ext cx="3627219" cy="906804"/>
            </a:xfrm>
            <a:prstGeom prst="roundRect">
              <a:avLst>
                <a:gd fmla="val 10000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3"/>
            <p:cNvSpPr txBox="1"/>
            <p:nvPr/>
          </p:nvSpPr>
          <p:spPr>
            <a:xfrm>
              <a:off x="373826" y="26559"/>
              <a:ext cx="3574101" cy="8536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hr-HR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istoznačnice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3"/>
            <p:cNvSpPr/>
            <p:nvPr/>
          </p:nvSpPr>
          <p:spPr>
            <a:xfrm rot="5190325">
              <a:off x="2154705" y="859863"/>
              <a:ext cx="101551" cy="158690"/>
            </a:xfrm>
            <a:prstGeom prst="rightArrow">
              <a:avLst>
                <a:gd fmla="val 66700" name="adj1"/>
                <a:gd fmla="val 50000" name="adj2"/>
              </a:avLst>
            </a:prstGeom>
            <a:solidFill>
              <a:srgbClr val="BAD2A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3"/>
            <p:cNvSpPr/>
            <p:nvPr/>
          </p:nvSpPr>
          <p:spPr>
            <a:xfrm>
              <a:off x="415023" y="1109530"/>
              <a:ext cx="3627219" cy="906804"/>
            </a:xfrm>
            <a:prstGeom prst="roundRect">
              <a:avLst>
                <a:gd fmla="val 10000" name="adj"/>
              </a:avLst>
            </a:prstGeom>
            <a:solidFill>
              <a:srgbClr val="D4E2CE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3"/>
            <p:cNvSpPr txBox="1"/>
            <p:nvPr/>
          </p:nvSpPr>
          <p:spPr>
            <a:xfrm>
              <a:off x="441582" y="1136089"/>
              <a:ext cx="3574101" cy="8536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0" i="0" lang="hr-HR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riječi </a:t>
              </a:r>
              <a:r>
                <a:rPr b="0" i="0" lang="hr-HR" sz="2400" u="none" cap="none" strike="noStrike">
                  <a:solidFill>
                    <a:srgbClr val="548135"/>
                  </a:solidFill>
                  <a:latin typeface="Impact"/>
                  <a:ea typeface="Impact"/>
                  <a:cs typeface="Impact"/>
                  <a:sym typeface="Impact"/>
                </a:rPr>
                <a:t>istoga ili bliskoga </a:t>
              </a:r>
              <a:r>
                <a:rPr b="0" i="0" lang="hr-HR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značenja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 rot="5426792">
              <a:off x="2156095" y="1999901"/>
              <a:ext cx="135715" cy="158690"/>
            </a:xfrm>
            <a:prstGeom prst="rightArrow">
              <a:avLst>
                <a:gd fmla="val 66700" name="adj1"/>
                <a:gd fmla="val 50000" name="adj2"/>
              </a:avLst>
            </a:prstGeom>
            <a:solidFill>
              <a:srgbClr val="BAD2A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>
              <a:off x="400913" y="2310732"/>
              <a:ext cx="3627219" cy="2125287"/>
            </a:xfrm>
            <a:prstGeom prst="roundRect">
              <a:avLst>
                <a:gd fmla="val 10000" name="adj"/>
              </a:avLst>
            </a:prstGeom>
            <a:solidFill>
              <a:srgbClr val="D4E2CE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3"/>
            <p:cNvSpPr txBox="1"/>
            <p:nvPr/>
          </p:nvSpPr>
          <p:spPr>
            <a:xfrm>
              <a:off x="463161" y="2372980"/>
              <a:ext cx="3502723" cy="20007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istoznačnice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̶  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imaju jednako značenje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48135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(uvijek zamjenjive)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bliskoznačnice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̶  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imaju blisko značenje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548135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(nisu uvijek zamjenjive)</a:t>
              </a:r>
              <a:endParaRPr b="0" i="0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88" name="Google Shape;788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1781" y="4319472"/>
            <a:ext cx="893680" cy="893680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23"/>
          <p:cNvSpPr/>
          <p:nvPr/>
        </p:nvSpPr>
        <p:spPr>
          <a:xfrm>
            <a:off x="233291" y="5215113"/>
            <a:ext cx="222849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Idem u </a:t>
            </a:r>
            <a:r>
              <a:rPr b="0" i="0" lang="hr-HR" sz="24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ljekarnu.</a:t>
            </a:r>
            <a:br>
              <a:rPr b="0" i="0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Idem u </a:t>
            </a:r>
            <a:r>
              <a:rPr b="0" i="0" lang="hr-HR" sz="24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apoteku</a:t>
            </a:r>
            <a:r>
              <a:rPr b="0" i="0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548135"/>
                </a:solidFill>
                <a:latin typeface="Impact"/>
                <a:ea typeface="Impact"/>
                <a:cs typeface="Impact"/>
                <a:sym typeface="Impact"/>
              </a:rPr>
              <a:t>istoznačnice</a:t>
            </a:r>
            <a:endParaRPr b="0" i="0" sz="2400" u="none" cap="none" strike="noStrike">
              <a:solidFill>
                <a:srgbClr val="54813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90" name="Google Shape;790;p23"/>
          <p:cNvSpPr/>
          <p:nvPr/>
        </p:nvSpPr>
        <p:spPr>
          <a:xfrm>
            <a:off x="2794648" y="5237298"/>
            <a:ext cx="372858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Stablo je</a:t>
            </a:r>
            <a:r>
              <a:rPr b="0" i="0" lang="hr-HR" sz="24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bogato </a:t>
            </a:r>
            <a:r>
              <a:rPr b="0" i="0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plodovima.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Stablo je </a:t>
            </a:r>
            <a:r>
              <a:rPr b="0" i="0" lang="hr-HR" sz="24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imućno</a:t>
            </a:r>
            <a:r>
              <a:rPr b="0" i="0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plodovima.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92D050"/>
                </a:solidFill>
                <a:latin typeface="Impact"/>
                <a:ea typeface="Impact"/>
                <a:cs typeface="Impact"/>
                <a:sym typeface="Impact"/>
              </a:rPr>
              <a:t>bliskoznačnice</a:t>
            </a:r>
            <a:endParaRPr b="0" i="0" sz="2400" u="none" cap="none" strike="noStrike">
              <a:solidFill>
                <a:srgbClr val="92D05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791" name="Google Shape;791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41111" y="2014694"/>
            <a:ext cx="2083920" cy="32976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ka na kojoj se prikazuje tekst, zeleno, znak, okvir za sliku&#10;&#10;Opis je automatski generiran" id="792" name="Google Shape;792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45461" y="5943363"/>
            <a:ext cx="467223" cy="47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217216" y="6007658"/>
            <a:ext cx="469433" cy="4755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4" name="Google Shape;794;p23"/>
          <p:cNvGrpSpPr/>
          <p:nvPr/>
        </p:nvGrpSpPr>
        <p:grpSpPr>
          <a:xfrm>
            <a:off x="6831179" y="836264"/>
            <a:ext cx="4208528" cy="3892888"/>
            <a:chOff x="1262" y="208322"/>
            <a:chExt cx="4208528" cy="3892888"/>
          </a:xfrm>
        </p:grpSpPr>
        <p:sp>
          <p:nvSpPr>
            <p:cNvPr id="795" name="Google Shape;795;p23"/>
            <p:cNvSpPr/>
            <p:nvPr/>
          </p:nvSpPr>
          <p:spPr>
            <a:xfrm>
              <a:off x="1262" y="208322"/>
              <a:ext cx="4208528" cy="1052132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76D4B"/>
                </a:gs>
                <a:gs pos="50000">
                  <a:srgbClr val="B35817"/>
                </a:gs>
                <a:gs pos="100000">
                  <a:srgbClr val="A34C0F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3"/>
            <p:cNvSpPr txBox="1"/>
            <p:nvPr/>
          </p:nvSpPr>
          <p:spPr>
            <a:xfrm>
              <a:off x="32078" y="239138"/>
              <a:ext cx="4146896" cy="99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hr-HR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suprotnice</a:t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23"/>
            <p:cNvSpPr/>
            <p:nvPr/>
          </p:nvSpPr>
          <p:spPr>
            <a:xfrm rot="5400000">
              <a:off x="2013464" y="1352515"/>
              <a:ext cx="184123" cy="184123"/>
            </a:xfrm>
            <a:prstGeom prst="rightArrow">
              <a:avLst>
                <a:gd fmla="val 66700" name="adj1"/>
                <a:gd fmla="val 50000" name="adj2"/>
              </a:avLst>
            </a:prstGeom>
            <a:solidFill>
              <a:srgbClr val="E176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3"/>
            <p:cNvSpPr/>
            <p:nvPr/>
          </p:nvSpPr>
          <p:spPr>
            <a:xfrm>
              <a:off x="1262" y="1628700"/>
              <a:ext cx="4208528" cy="1052132"/>
            </a:xfrm>
            <a:prstGeom prst="roundRect">
              <a:avLst>
                <a:gd fmla="val 10000" name="adj"/>
              </a:avLst>
            </a:prstGeom>
            <a:solidFill>
              <a:srgbClr val="F5C5B4">
                <a:alpha val="89411"/>
              </a:srgbClr>
            </a:solidFill>
            <a:ln cap="flat" cmpd="sng" w="9525">
              <a:solidFill>
                <a:srgbClr val="F5C5B4">
                  <a:alpha val="89411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3"/>
            <p:cNvSpPr txBox="1"/>
            <p:nvPr/>
          </p:nvSpPr>
          <p:spPr>
            <a:xfrm>
              <a:off x="32078" y="1659516"/>
              <a:ext cx="4146896" cy="99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0" i="0" lang="hr-HR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riječi </a:t>
              </a:r>
              <a:r>
                <a:rPr b="0" i="0" lang="hr-HR" sz="24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suprotnoga značenja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5400000">
              <a:off x="2013464" y="2772894"/>
              <a:ext cx="184123" cy="184123"/>
            </a:xfrm>
            <a:prstGeom prst="rightArrow">
              <a:avLst>
                <a:gd fmla="val 66700" name="adj1"/>
                <a:gd fmla="val 50000" name="adj2"/>
              </a:avLst>
            </a:prstGeom>
            <a:solidFill>
              <a:srgbClr val="F5C9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3"/>
            <p:cNvSpPr/>
            <p:nvPr/>
          </p:nvSpPr>
          <p:spPr>
            <a:xfrm>
              <a:off x="1262" y="3049078"/>
              <a:ext cx="4208528" cy="1052132"/>
            </a:xfrm>
            <a:prstGeom prst="roundRect">
              <a:avLst>
                <a:gd fmla="val 10000" name="adj"/>
              </a:avLst>
            </a:prstGeom>
            <a:solidFill>
              <a:srgbClr val="F5C5B4">
                <a:alpha val="89411"/>
              </a:srgbClr>
            </a:solidFill>
            <a:ln cap="flat" cmpd="sng" w="9525">
              <a:solidFill>
                <a:srgbClr val="F5C5B4">
                  <a:alpha val="89411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3"/>
            <p:cNvSpPr txBox="1"/>
            <p:nvPr/>
          </p:nvSpPr>
          <p:spPr>
            <a:xfrm>
              <a:off x="32078" y="3079894"/>
              <a:ext cx="4146896" cy="99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0" i="0" lang="hr-HR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riječi se nalaze u suprotnosti, kontrastu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03" name="Google Shape;803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768324" y="4162401"/>
            <a:ext cx="2023432" cy="2023432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23"/>
          <p:cNvSpPr/>
          <p:nvPr/>
        </p:nvSpPr>
        <p:spPr>
          <a:xfrm>
            <a:off x="6938212" y="4875162"/>
            <a:ext cx="249383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Svanuo je</a:t>
            </a:r>
            <a:r>
              <a:rPr b="0" i="0" lang="hr-HR" sz="24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 dan. </a:t>
            </a:r>
            <a:r>
              <a:rPr b="0" i="0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Pala je </a:t>
            </a:r>
            <a:r>
              <a:rPr b="0" i="0" lang="hr-HR" sz="24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noć.</a:t>
            </a:r>
            <a:endParaRPr b="0" i="0" sz="2400" u="none" cap="none" strike="noStrike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C55A11"/>
                </a:solidFill>
                <a:latin typeface="Impact"/>
                <a:ea typeface="Impact"/>
                <a:cs typeface="Impact"/>
                <a:sym typeface="Impact"/>
              </a:rPr>
              <a:t>suprotnice</a:t>
            </a:r>
            <a:endParaRPr b="0" i="0" sz="2400" u="none" cap="none" strike="noStrike">
              <a:solidFill>
                <a:srgbClr val="C55A1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805" name="Google Shape;805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829073" y="5670875"/>
            <a:ext cx="411180" cy="416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Google Shape;810;p24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811" name="Google Shape;811;p24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812" name="Google Shape;81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24"/>
          <p:cNvSpPr txBox="1"/>
          <p:nvPr/>
        </p:nvSpPr>
        <p:spPr>
          <a:xfrm>
            <a:off x="4860757" y="168442"/>
            <a:ext cx="453189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Posuđenice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4" name="Google Shape;814;p24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5" name="Google Shape;815;p24"/>
          <p:cNvGrpSpPr/>
          <p:nvPr/>
        </p:nvGrpSpPr>
        <p:grpSpPr>
          <a:xfrm>
            <a:off x="1123536" y="1043049"/>
            <a:ext cx="10009093" cy="4378869"/>
            <a:chOff x="589" y="874607"/>
            <a:chExt cx="10009093" cy="4378869"/>
          </a:xfrm>
        </p:grpSpPr>
        <p:sp>
          <p:nvSpPr>
            <p:cNvPr id="816" name="Google Shape;816;p24"/>
            <p:cNvSpPr/>
            <p:nvPr/>
          </p:nvSpPr>
          <p:spPr>
            <a:xfrm>
              <a:off x="6808759" y="3511219"/>
              <a:ext cx="2038847" cy="49128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81776"/>
                  </a:lnTo>
                  <a:lnTo>
                    <a:pt x="120000" y="81776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817" name="Google Shape;817;p24"/>
            <p:cNvSpPr/>
            <p:nvPr/>
          </p:nvSpPr>
          <p:spPr>
            <a:xfrm>
              <a:off x="6395891" y="3511219"/>
              <a:ext cx="412867" cy="49128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81776"/>
                  </a:lnTo>
                  <a:lnTo>
                    <a:pt x="0" y="81776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818" name="Google Shape;818;p24"/>
            <p:cNvSpPr/>
            <p:nvPr/>
          </p:nvSpPr>
          <p:spPr>
            <a:xfrm>
              <a:off x="5008771" y="1947270"/>
              <a:ext cx="1799987" cy="49128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81776"/>
                  </a:lnTo>
                  <a:lnTo>
                    <a:pt x="120000" y="81776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819" name="Google Shape;819;p24"/>
            <p:cNvSpPr/>
            <p:nvPr/>
          </p:nvSpPr>
          <p:spPr>
            <a:xfrm>
              <a:off x="2724784" y="3544364"/>
              <a:ext cx="1042858" cy="45814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79011"/>
                  </a:lnTo>
                  <a:lnTo>
                    <a:pt x="120000" y="79011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820" name="Google Shape;820;p24"/>
            <p:cNvSpPr/>
            <p:nvPr/>
          </p:nvSpPr>
          <p:spPr>
            <a:xfrm>
              <a:off x="1120965" y="3544364"/>
              <a:ext cx="1603819" cy="45814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79011"/>
                  </a:lnTo>
                  <a:lnTo>
                    <a:pt x="0" y="79011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821" name="Google Shape;821;p24"/>
            <p:cNvSpPr/>
            <p:nvPr/>
          </p:nvSpPr>
          <p:spPr>
            <a:xfrm>
              <a:off x="2724784" y="1947270"/>
              <a:ext cx="2283986" cy="52443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84192"/>
                  </a:lnTo>
                  <a:lnTo>
                    <a:pt x="0" y="84192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822" name="Google Shape;822;p24"/>
            <p:cNvSpPr/>
            <p:nvPr/>
          </p:nvSpPr>
          <p:spPr>
            <a:xfrm>
              <a:off x="3998871" y="874607"/>
              <a:ext cx="2019799" cy="1072663"/>
            </a:xfrm>
            <a:prstGeom prst="roundRect">
              <a:avLst>
                <a:gd fmla="val 10000" name="adj"/>
              </a:avLst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4186564" y="1052915"/>
              <a:ext cx="2019799" cy="107266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4"/>
            <p:cNvSpPr txBox="1"/>
            <p:nvPr/>
          </p:nvSpPr>
          <p:spPr>
            <a:xfrm>
              <a:off x="4217981" y="1084332"/>
              <a:ext cx="1956965" cy="10098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riječi koje jedan jezik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posuđuje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od drugih jezika. </a:t>
              </a:r>
              <a:endPara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1880167" y="2471701"/>
              <a:ext cx="1689233" cy="1072663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2067860" y="2650009"/>
              <a:ext cx="1689233" cy="107266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4"/>
            <p:cNvSpPr txBox="1"/>
            <p:nvPr/>
          </p:nvSpPr>
          <p:spPr>
            <a:xfrm>
              <a:off x="2099277" y="2681426"/>
              <a:ext cx="1626399" cy="10098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Impact"/>
                <a:buNone/>
              </a:pPr>
              <a:r>
                <a:rPr b="0" i="0" lang="hr-HR" sz="24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usvojenice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589" y="4002505"/>
              <a:ext cx="2240751" cy="1072663"/>
            </a:xfrm>
            <a:prstGeom prst="roundRect">
              <a:avLst>
                <a:gd fmla="val 10000" name="adj"/>
              </a:avLst>
            </a:prstGeom>
            <a:solidFill>
              <a:srgbClr val="F4B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188282" y="4180813"/>
              <a:ext cx="2240751" cy="107266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4"/>
            <p:cNvSpPr txBox="1"/>
            <p:nvPr/>
          </p:nvSpPr>
          <p:spPr>
            <a:xfrm>
              <a:off x="219699" y="4212230"/>
              <a:ext cx="2177917" cy="10098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Usvojenice su riječi koje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ne osjećamo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kao posuđene riječi.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4"/>
            <p:cNvSpPr/>
            <p:nvPr/>
          </p:nvSpPr>
          <p:spPr>
            <a:xfrm>
              <a:off x="2616726" y="4002505"/>
              <a:ext cx="2301834" cy="1072663"/>
            </a:xfrm>
            <a:prstGeom prst="roundRect">
              <a:avLst>
                <a:gd fmla="val 10000" name="adj"/>
              </a:avLst>
            </a:prstGeom>
            <a:solidFill>
              <a:srgbClr val="F4B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4"/>
            <p:cNvSpPr/>
            <p:nvPr/>
          </p:nvSpPr>
          <p:spPr>
            <a:xfrm>
              <a:off x="2804418" y="4180813"/>
              <a:ext cx="2301834" cy="107266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4"/>
            <p:cNvSpPr txBox="1"/>
            <p:nvPr/>
          </p:nvSpPr>
          <p:spPr>
            <a:xfrm>
              <a:off x="2835835" y="4212230"/>
              <a:ext cx="2239000" cy="10098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Usvojenice su sustavno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prilagođene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hrvatskomu jeziku.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4"/>
            <p:cNvSpPr/>
            <p:nvPr/>
          </p:nvSpPr>
          <p:spPr>
            <a:xfrm>
              <a:off x="5964142" y="2438556"/>
              <a:ext cx="1689233" cy="1072663"/>
            </a:xfrm>
            <a:prstGeom prst="roundRect">
              <a:avLst>
                <a:gd fmla="val 10000" name="adj"/>
              </a:avLst>
            </a:prstGeom>
            <a:solidFill>
              <a:srgbClr val="2E75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6151835" y="2616864"/>
              <a:ext cx="1689233" cy="107266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4"/>
            <p:cNvSpPr txBox="1"/>
            <p:nvPr/>
          </p:nvSpPr>
          <p:spPr>
            <a:xfrm>
              <a:off x="6183252" y="2648281"/>
              <a:ext cx="1626399" cy="10098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Impact"/>
                <a:buNone/>
              </a:pPr>
              <a:r>
                <a:rPr b="0" i="0" lang="hr-HR" sz="24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tuđice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4"/>
            <p:cNvSpPr/>
            <p:nvPr/>
          </p:nvSpPr>
          <p:spPr>
            <a:xfrm>
              <a:off x="5293945" y="4002505"/>
              <a:ext cx="2203892" cy="1072663"/>
            </a:xfrm>
            <a:prstGeom prst="roundRect">
              <a:avLst>
                <a:gd fmla="val 10000" name="adj"/>
              </a:avLst>
            </a:prstGeom>
            <a:solidFill>
              <a:srgbClr val="BBD6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4"/>
            <p:cNvSpPr/>
            <p:nvPr/>
          </p:nvSpPr>
          <p:spPr>
            <a:xfrm>
              <a:off x="5481638" y="4180813"/>
              <a:ext cx="2203892" cy="107266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4"/>
            <p:cNvSpPr txBox="1"/>
            <p:nvPr/>
          </p:nvSpPr>
          <p:spPr>
            <a:xfrm>
              <a:off x="5513055" y="4212230"/>
              <a:ext cx="2141058" cy="10098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Tuđice su strane riječi koje govornik prepoznaje kao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strane riječi. </a:t>
              </a:r>
              <a:endParaRPr b="0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840" name="Google Shape;840;p24"/>
            <p:cNvSpPr/>
            <p:nvPr/>
          </p:nvSpPr>
          <p:spPr>
            <a:xfrm>
              <a:off x="7873223" y="4002505"/>
              <a:ext cx="1948767" cy="1072663"/>
            </a:xfrm>
            <a:prstGeom prst="roundRect">
              <a:avLst>
                <a:gd fmla="val 10000" name="adj"/>
              </a:avLst>
            </a:prstGeom>
            <a:solidFill>
              <a:srgbClr val="BBD6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4"/>
            <p:cNvSpPr/>
            <p:nvPr/>
          </p:nvSpPr>
          <p:spPr>
            <a:xfrm>
              <a:off x="8060915" y="4180813"/>
              <a:ext cx="1948767" cy="1072663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4"/>
            <p:cNvSpPr txBox="1"/>
            <p:nvPr/>
          </p:nvSpPr>
          <p:spPr>
            <a:xfrm>
              <a:off x="8092332" y="4212230"/>
              <a:ext cx="1885933" cy="10098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Tuđice možemo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zamijeniti</a:t>
              </a: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hrvatskim riječima.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Slika na kojoj se prikazuje transport, zrakoplov&#10;&#10;Opis je automatski generiran" id="843" name="Google Shape;843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5823" y="314653"/>
            <a:ext cx="2633671" cy="2667009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24"/>
          <p:cNvSpPr txBox="1"/>
          <p:nvPr/>
        </p:nvSpPr>
        <p:spPr>
          <a:xfrm>
            <a:off x="1155267" y="5432715"/>
            <a:ext cx="461210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hr-HR" sz="2400" u="none" cap="none" strike="noStrike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jastuk, pamuk, papuča, krevet,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hr-HR" sz="2400" u="none" cap="none" strike="noStrike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čarapa, šećer, kava, čekić…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24"/>
          <p:cNvSpPr txBox="1"/>
          <p:nvPr/>
        </p:nvSpPr>
        <p:spPr>
          <a:xfrm>
            <a:off x="7811122" y="819998"/>
            <a:ext cx="3208421" cy="1323439"/>
          </a:xfrm>
          <a:prstGeom prst="rect">
            <a:avLst/>
          </a:prstGeom>
          <a:solidFill>
            <a:schemeClr val="accent5"/>
          </a:solidFill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ANGLIZMI</a:t>
            </a:r>
            <a:r>
              <a:rPr b="1" i="0" lang="hr-H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b="0" i="0" lang="hr-H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hr-H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riječi posuđene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iz engleskoga jezika: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hr-HR" sz="20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boks, gangster, </a:t>
            </a:r>
            <a:br>
              <a:rPr b="0" i="1" lang="hr-HR" sz="20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1" lang="hr-HR" sz="20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kompjutor, sendvič…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lika na kojoj se prikazuje prozor&#10;&#10;Opis je automatski generiran" id="846" name="Google Shape;846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642383" y="1118317"/>
            <a:ext cx="1244818" cy="1863345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24"/>
          <p:cNvSpPr txBox="1"/>
          <p:nvPr/>
        </p:nvSpPr>
        <p:spPr>
          <a:xfrm>
            <a:off x="6233719" y="5469871"/>
            <a:ext cx="51495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hr-HR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play off, file, šnicla, tastatura, centar…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25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853" name="Google Shape;853;p25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854" name="Google Shape;85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59131" y="66050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25"/>
          <p:cNvSpPr/>
          <p:nvPr/>
        </p:nvSpPr>
        <p:spPr>
          <a:xfrm>
            <a:off x="5551714" y="654994"/>
            <a:ext cx="6384472" cy="2287224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25"/>
          <p:cNvSpPr txBox="1"/>
          <p:nvPr/>
        </p:nvSpPr>
        <p:spPr>
          <a:xfrm>
            <a:off x="4820652" y="304776"/>
            <a:ext cx="453189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Frazemi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7" name="Google Shape;857;p25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25"/>
          <p:cNvPicPr preferRelativeResize="0"/>
          <p:nvPr/>
        </p:nvPicPr>
        <p:blipFill rotWithShape="1">
          <a:blip r:embed="rId7">
            <a:alphaModFix/>
          </a:blip>
          <a:srcRect b="0" l="0" r="0" t="20809"/>
          <a:stretch/>
        </p:blipFill>
        <p:spPr>
          <a:xfrm>
            <a:off x="5757572" y="4639130"/>
            <a:ext cx="6208295" cy="19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25"/>
          <p:cNvSpPr txBox="1"/>
          <p:nvPr/>
        </p:nvSpPr>
        <p:spPr>
          <a:xfrm>
            <a:off x="7780423" y="5120261"/>
            <a:ext cx="441157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1" lang="hr-HR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 tom grmu leži zec.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0" name="Google Shape;860;p25"/>
          <p:cNvGrpSpPr/>
          <p:nvPr/>
        </p:nvGrpSpPr>
        <p:grpSpPr>
          <a:xfrm>
            <a:off x="317492" y="84582"/>
            <a:ext cx="5096337" cy="4836867"/>
            <a:chOff x="1594192" y="381904"/>
            <a:chExt cx="5096337" cy="4836867"/>
          </a:xfrm>
        </p:grpSpPr>
        <p:sp>
          <p:nvSpPr>
            <p:cNvPr id="861" name="Google Shape;861;p25"/>
            <p:cNvSpPr/>
            <p:nvPr/>
          </p:nvSpPr>
          <p:spPr>
            <a:xfrm>
              <a:off x="1937935" y="381904"/>
              <a:ext cx="4752594" cy="4752594"/>
            </a:xfrm>
            <a:prstGeom prst="pie">
              <a:avLst>
                <a:gd fmla="val 16200000" name="adj1"/>
                <a:gd fmla="val 1800000" name="adj2"/>
              </a:avLst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5"/>
            <p:cNvSpPr txBox="1"/>
            <p:nvPr/>
          </p:nvSpPr>
          <p:spPr>
            <a:xfrm>
              <a:off x="4521876" y="1258871"/>
              <a:ext cx="1612487" cy="15841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– upotrebljava se uvijek u istome obliku (najmanje dvije sastavnice)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5"/>
            <p:cNvSpPr/>
            <p:nvPr/>
          </p:nvSpPr>
          <p:spPr>
            <a:xfrm>
              <a:off x="1745467" y="466177"/>
              <a:ext cx="4752594" cy="4752594"/>
            </a:xfrm>
            <a:prstGeom prst="pie">
              <a:avLst>
                <a:gd fmla="val 1800000" name="adj1"/>
                <a:gd fmla="val 9000000" name="adj2"/>
              </a:avLst>
            </a:prstGeom>
            <a:gradFill>
              <a:gsLst>
                <a:gs pos="0">
                  <a:srgbClr val="5DC098"/>
                </a:gs>
                <a:gs pos="50000">
                  <a:srgbClr val="3EBB8C"/>
                </a:gs>
                <a:gs pos="100000">
                  <a:srgbClr val="31AB7D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5"/>
            <p:cNvSpPr txBox="1"/>
            <p:nvPr/>
          </p:nvSpPr>
          <p:spPr>
            <a:xfrm>
              <a:off x="3046772" y="3464837"/>
              <a:ext cx="2149983" cy="1471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– ima stalan sastav i raspored riječi koje se ne mogu zamjenjivati ili ispuštati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5"/>
            <p:cNvSpPr/>
            <p:nvPr/>
          </p:nvSpPr>
          <p:spPr>
            <a:xfrm>
              <a:off x="1594192" y="400876"/>
              <a:ext cx="4752594" cy="4752594"/>
            </a:xfrm>
            <a:prstGeom prst="pie">
              <a:avLst>
                <a:gd fmla="val 9000000" name="adj1"/>
                <a:gd fmla="val 16200000" name="adj2"/>
              </a:avLst>
            </a:prstGeom>
            <a:gradFill>
              <a:gsLst>
                <a:gs pos="0">
                  <a:srgbClr val="7EB45F"/>
                </a:gs>
                <a:gs pos="50000">
                  <a:srgbClr val="6EAE41"/>
                </a:gs>
                <a:gs pos="100000">
                  <a:srgbClr val="5F9E35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5"/>
            <p:cNvSpPr txBox="1"/>
            <p:nvPr/>
          </p:nvSpPr>
          <p:spPr>
            <a:xfrm>
              <a:off x="2103398" y="1334422"/>
              <a:ext cx="1612487" cy="15841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– ima značenje samo kao cjelina</a:t>
              </a:r>
              <a:endPara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7" name="Google Shape;867;p25"/>
          <p:cNvSpPr txBox="1"/>
          <p:nvPr/>
        </p:nvSpPr>
        <p:spPr>
          <a:xfrm>
            <a:off x="6319157" y="1198442"/>
            <a:ext cx="537210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Višečlane jezične jedinice 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koje se u jeziku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uvijek ostvaruju </a:t>
            </a: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kao cjelina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nazivamo </a:t>
            </a:r>
            <a:r>
              <a:rPr b="0" i="0" lang="hr-HR" sz="24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frazemi.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25"/>
          <p:cNvSpPr/>
          <p:nvPr/>
        </p:nvSpPr>
        <p:spPr>
          <a:xfrm>
            <a:off x="6457950" y="2398771"/>
            <a:ext cx="5438703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hr-HR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Primjeri: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548135"/>
                </a:solidFill>
                <a:latin typeface="Impact"/>
                <a:ea typeface="Impact"/>
                <a:cs typeface="Impact"/>
                <a:sym typeface="Impact"/>
              </a:rPr>
              <a:t>FRAZEM</a:t>
            </a:r>
            <a:r>
              <a:rPr b="1" i="1" lang="hr-HR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hr-HR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r>
              <a:rPr b="0" i="0" lang="hr-HR" sz="2000" u="none" cap="none" strike="noStrike">
                <a:solidFill>
                  <a:srgbClr val="595959"/>
                </a:solidFill>
                <a:latin typeface="Impact"/>
                <a:ea typeface="Impact"/>
                <a:cs typeface="Impact"/>
                <a:sym typeface="Impact"/>
              </a:rPr>
              <a:t>ZNAČENJE FRAZEMA</a:t>
            </a:r>
            <a:endParaRPr b="0" i="0" sz="2000" u="none" cap="none" strike="noStrike">
              <a:solidFill>
                <a:srgbClr val="595959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1" sz="20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hr-HR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Prošla baka s kolačima.        </a:t>
            </a:r>
            <a:r>
              <a:rPr b="0" i="1" lang="hr-HR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(propuštena prilika)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hr-HR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Kovati nekoga u zvijezde.     </a:t>
            </a:r>
            <a:r>
              <a:rPr b="0" i="1" lang="hr-HR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(hvaliti nekoga)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hr-HR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Biti crna ovca.                        </a:t>
            </a:r>
            <a:r>
              <a:rPr b="0" i="1" lang="hr-HR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(ne uklapati se)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25"/>
          <p:cNvSpPr/>
          <p:nvPr/>
        </p:nvSpPr>
        <p:spPr>
          <a:xfrm>
            <a:off x="7159492" y="3034107"/>
            <a:ext cx="211796" cy="326571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85623"/>
          </a:solidFill>
          <a:ln cap="flat" cmpd="sng" w="12700">
            <a:solidFill>
              <a:srgbClr val="78787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0" name="Google Shape;870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232778" y="3035026"/>
            <a:ext cx="249958" cy="347502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25"/>
          <p:cNvSpPr txBox="1"/>
          <p:nvPr/>
        </p:nvSpPr>
        <p:spPr>
          <a:xfrm>
            <a:off x="434037" y="5841530"/>
            <a:ext cx="4914163" cy="707886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Frazemi su uvijek u </a:t>
            </a: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prenesenome značenju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Frazemske su riječi višeznačne.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25"/>
          <p:cNvSpPr/>
          <p:nvPr/>
        </p:nvSpPr>
        <p:spPr>
          <a:xfrm>
            <a:off x="2080867" y="5037363"/>
            <a:ext cx="1620505" cy="646331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A6B6DE"/>
              </a:gs>
              <a:gs pos="50000">
                <a:srgbClr val="98AAD9"/>
              </a:gs>
              <a:gs pos="100000">
                <a:srgbClr val="859CD7"/>
              </a:gs>
            </a:gsLst>
            <a:lin ang="5400000" scaled="0"/>
          </a:gra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26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878" name="Google Shape;878;p26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879" name="Google Shape;87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26"/>
          <p:cNvSpPr txBox="1"/>
          <p:nvPr/>
        </p:nvSpPr>
        <p:spPr>
          <a:xfrm>
            <a:off x="3605777" y="584681"/>
            <a:ext cx="508047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Pleonazmi   i   neologizmi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1" name="Google Shape;881;p26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2" name="Google Shape;882;p26"/>
          <p:cNvGrpSpPr/>
          <p:nvPr/>
        </p:nvGrpSpPr>
        <p:grpSpPr>
          <a:xfrm>
            <a:off x="3358499" y="1142554"/>
            <a:ext cx="5041586" cy="5418666"/>
            <a:chOff x="1527025" y="0"/>
            <a:chExt cx="5041586" cy="5418666"/>
          </a:xfrm>
        </p:grpSpPr>
        <p:sp>
          <p:nvSpPr>
            <p:cNvPr id="883" name="Google Shape;883;p26"/>
            <p:cNvSpPr/>
            <p:nvPr/>
          </p:nvSpPr>
          <p:spPr>
            <a:xfrm>
              <a:off x="1603406" y="0"/>
              <a:ext cx="2256241" cy="1083733"/>
            </a:xfrm>
            <a:prstGeom prst="roundRect">
              <a:avLst>
                <a:gd fmla="val 10000" name="adj"/>
              </a:avLst>
            </a:prstGeom>
            <a:solidFill>
              <a:srgbClr val="F7CAAC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6"/>
            <p:cNvSpPr txBox="1"/>
            <p:nvPr/>
          </p:nvSpPr>
          <p:spPr>
            <a:xfrm>
              <a:off x="1635147" y="31741"/>
              <a:ext cx="2192759" cy="10202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gomilanje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istoznačnih riječi </a:t>
              </a:r>
              <a:b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u govoru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6"/>
            <p:cNvSpPr/>
            <p:nvPr/>
          </p:nvSpPr>
          <p:spPr>
            <a:xfrm>
              <a:off x="4495532" y="0"/>
              <a:ext cx="1950720" cy="1083733"/>
            </a:xfrm>
            <a:prstGeom prst="roundRect">
              <a:avLst>
                <a:gd fmla="val 10000" name="adj"/>
              </a:avLst>
            </a:prstGeom>
            <a:solidFill>
              <a:srgbClr val="FEE599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6"/>
            <p:cNvSpPr txBox="1"/>
            <p:nvPr/>
          </p:nvSpPr>
          <p:spPr>
            <a:xfrm>
              <a:off x="4527273" y="31741"/>
              <a:ext cx="1887238" cy="10202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drugi naziv: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novotvorenica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6"/>
            <p:cNvSpPr/>
            <p:nvPr/>
          </p:nvSpPr>
          <p:spPr>
            <a:xfrm>
              <a:off x="3657599" y="4605866"/>
              <a:ext cx="812800" cy="812800"/>
            </a:xfrm>
            <a:prstGeom prst="triangle">
              <a:avLst>
                <a:gd fmla="val 50000" name="adj"/>
              </a:avLst>
            </a:prstGeom>
            <a:solidFill>
              <a:srgbClr val="0C0C0C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6"/>
            <p:cNvSpPr/>
            <p:nvPr/>
          </p:nvSpPr>
          <p:spPr>
            <a:xfrm>
              <a:off x="1625599" y="4265574"/>
              <a:ext cx="4876800" cy="329454"/>
            </a:xfrm>
            <a:prstGeom prst="rect">
              <a:avLst/>
            </a:prstGeom>
            <a:solidFill>
              <a:srgbClr val="171616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6"/>
            <p:cNvSpPr/>
            <p:nvPr/>
          </p:nvSpPr>
          <p:spPr>
            <a:xfrm>
              <a:off x="4396543" y="2839381"/>
              <a:ext cx="2152619" cy="1387178"/>
            </a:xfrm>
            <a:prstGeom prst="roundRect">
              <a:avLst>
                <a:gd fmla="val 16667" name="adj"/>
              </a:avLst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6"/>
            <p:cNvSpPr txBox="1"/>
            <p:nvPr/>
          </p:nvSpPr>
          <p:spPr>
            <a:xfrm>
              <a:off x="4464259" y="2907097"/>
              <a:ext cx="2017187" cy="1251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novostvorena riječ ili izraz koji nisu općenito prihvaćeni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6"/>
            <p:cNvSpPr/>
            <p:nvPr/>
          </p:nvSpPr>
          <p:spPr>
            <a:xfrm>
              <a:off x="4377094" y="1387178"/>
              <a:ext cx="2191517" cy="1387178"/>
            </a:xfrm>
            <a:prstGeom prst="roundRect">
              <a:avLst>
                <a:gd fmla="val 16667" name="adj"/>
              </a:avLst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6"/>
            <p:cNvSpPr txBox="1"/>
            <p:nvPr/>
          </p:nvSpPr>
          <p:spPr>
            <a:xfrm>
              <a:off x="4444810" y="1454894"/>
              <a:ext cx="2056085" cy="1251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riječ koja se počne upotrebljavati u novome značenju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6"/>
            <p:cNvSpPr/>
            <p:nvPr/>
          </p:nvSpPr>
          <p:spPr>
            <a:xfrm>
              <a:off x="1611335" y="2839381"/>
              <a:ext cx="2087621" cy="1387178"/>
            </a:xfrm>
            <a:prstGeom prst="roundRect">
              <a:avLst>
                <a:gd fmla="val 16667" name="adj"/>
              </a:avLst>
            </a:prstGeom>
            <a:solidFill>
              <a:srgbClr val="C55A1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6"/>
            <p:cNvSpPr txBox="1"/>
            <p:nvPr/>
          </p:nvSpPr>
          <p:spPr>
            <a:xfrm>
              <a:off x="1679051" y="2907097"/>
              <a:ext cx="1952189" cy="1251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iskaz koji se nadopunjuje sinonimima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1527025" y="1387178"/>
              <a:ext cx="2256241" cy="1387178"/>
            </a:xfrm>
            <a:prstGeom prst="roundRect">
              <a:avLst>
                <a:gd fmla="val 16667" name="adj"/>
              </a:avLst>
            </a:prstGeom>
            <a:solidFill>
              <a:srgbClr val="F4B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6"/>
            <p:cNvSpPr txBox="1"/>
            <p:nvPr/>
          </p:nvSpPr>
          <p:spPr>
            <a:xfrm>
              <a:off x="1594741" y="1454894"/>
              <a:ext cx="2120809" cy="1251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suvišnost izraza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Clip art Image GIF Staircases Walking - stairway wainscoting ideas png  download - 800*498 - Free Transparent Staircases png Download. - Clip Art  Library" id="897" name="Google Shape;897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0984" y="4719360"/>
            <a:ext cx="3432551" cy="2138640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26"/>
          <p:cNvSpPr/>
          <p:nvPr/>
        </p:nvSpPr>
        <p:spPr>
          <a:xfrm>
            <a:off x="318127" y="4387061"/>
            <a:ext cx="203658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hr-HR" sz="2400" u="none" cap="none" strike="no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Popeti se </a:t>
            </a:r>
            <a:r>
              <a:rPr b="0" i="1" lang="hr-HR" sz="2400" u="none" cap="none" strike="sng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gore.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lika na kojoj se prikazuje zgrada, kuća, prozor&#10;&#10;Opis je automatski generiran" id="899" name="Google Shape;899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0482" y="3429000"/>
            <a:ext cx="665747" cy="665747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26"/>
          <p:cNvSpPr/>
          <p:nvPr/>
        </p:nvSpPr>
        <p:spPr>
          <a:xfrm>
            <a:off x="1016229" y="3646533"/>
            <a:ext cx="166039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hr-HR" sz="2400" u="none" cap="none" strike="sng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mala</a:t>
            </a:r>
            <a:r>
              <a:rPr b="0" i="1" lang="hr-HR" sz="2400" u="none" cap="none" strike="no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 kućica</a:t>
            </a:r>
            <a:endParaRPr b="0" i="1" sz="2400" u="none" cap="none" strike="sngStrike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1" name="Google Shape;901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74847" y="2320658"/>
            <a:ext cx="1159725" cy="1159725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26"/>
          <p:cNvSpPr/>
          <p:nvPr/>
        </p:nvSpPr>
        <p:spPr>
          <a:xfrm>
            <a:off x="172701" y="2600328"/>
            <a:ext cx="218200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hr-HR" sz="2400" u="none" cap="none" strike="no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vratiti se </a:t>
            </a:r>
            <a:r>
              <a:rPr b="0" i="1" lang="hr-HR" sz="2400" u="none" cap="none" strike="sng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natrag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26"/>
          <p:cNvSpPr/>
          <p:nvPr/>
        </p:nvSpPr>
        <p:spPr>
          <a:xfrm>
            <a:off x="2933292" y="389131"/>
            <a:ext cx="700243" cy="770474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accent2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26"/>
          <p:cNvSpPr/>
          <p:nvPr/>
        </p:nvSpPr>
        <p:spPr>
          <a:xfrm>
            <a:off x="372757" y="430235"/>
            <a:ext cx="247696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hr-HR" sz="5400" u="none" cap="none" strike="noStrike">
                <a:solidFill>
                  <a:srgbClr val="DBDBDB"/>
                </a:solidFill>
                <a:latin typeface="Calibri"/>
                <a:ea typeface="Calibri"/>
                <a:cs typeface="Calibri"/>
                <a:sym typeface="Calibri"/>
              </a:rPr>
              <a:t>primjeri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26"/>
          <p:cNvSpPr/>
          <p:nvPr/>
        </p:nvSpPr>
        <p:spPr>
          <a:xfrm>
            <a:off x="1476261" y="1701297"/>
            <a:ext cx="145424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hr-HR" sz="2400" u="none" cap="none" strike="no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ući </a:t>
            </a:r>
            <a:r>
              <a:rPr b="0" i="1" lang="hr-HR" sz="2400" u="none" cap="none" strike="sng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unutra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oor, enter, go in, inside, login, signin icon - Download on Iconfinder" id="906" name="Google Shape;906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18268" y="1511261"/>
            <a:ext cx="1035599" cy="1035599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26"/>
          <p:cNvSpPr/>
          <p:nvPr/>
        </p:nvSpPr>
        <p:spPr>
          <a:xfrm>
            <a:off x="8941231" y="522569"/>
            <a:ext cx="247696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hr-HR" sz="5400" u="none" cap="none" strike="noStrike">
                <a:solidFill>
                  <a:srgbClr val="DBDBDB"/>
                </a:solidFill>
                <a:latin typeface="Calibri"/>
                <a:ea typeface="Calibri"/>
                <a:cs typeface="Calibri"/>
                <a:sym typeface="Calibri"/>
              </a:rPr>
              <a:t>primjeri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26"/>
          <p:cNvSpPr/>
          <p:nvPr/>
        </p:nvSpPr>
        <p:spPr>
          <a:xfrm flipH="1">
            <a:off x="8221164" y="460537"/>
            <a:ext cx="696566" cy="770475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26"/>
          <p:cNvSpPr txBox="1"/>
          <p:nvPr/>
        </p:nvSpPr>
        <p:spPr>
          <a:xfrm>
            <a:off x="9173758" y="1424297"/>
            <a:ext cx="208139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hr-HR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samovoz</a:t>
            </a:r>
            <a:r>
              <a:rPr b="0" i="0" lang="hr-HR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(neologizam za </a:t>
            </a:r>
            <a:r>
              <a:rPr b="0" i="1" lang="hr-HR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automobil</a:t>
            </a:r>
            <a:r>
              <a:rPr b="0" i="0" lang="hr-HR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24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lika na kojoj se prikazuje tekst, automobil&#10;&#10;Opis je automatski generiran" id="910" name="Google Shape;910;p2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306930" y="2586548"/>
            <a:ext cx="1526604" cy="627943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26"/>
          <p:cNvSpPr txBox="1"/>
          <p:nvPr/>
        </p:nvSpPr>
        <p:spPr>
          <a:xfrm>
            <a:off x="8918775" y="3326645"/>
            <a:ext cx="208139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hr-HR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osjećajnik</a:t>
            </a:r>
            <a:r>
              <a:rPr b="0" i="0" lang="hr-HR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(neologizam za </a:t>
            </a:r>
            <a:r>
              <a:rPr b="0" i="1" lang="hr-HR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emotikon</a:t>
            </a:r>
            <a:r>
              <a:rPr b="0" i="0" lang="hr-HR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24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26"/>
          <p:cNvSpPr txBox="1"/>
          <p:nvPr/>
        </p:nvSpPr>
        <p:spPr>
          <a:xfrm>
            <a:off x="9930949" y="4628828"/>
            <a:ext cx="208139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hr-HR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dvokriška</a:t>
            </a:r>
            <a:r>
              <a:rPr b="0" i="0" lang="hr-HR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(neologizam za </a:t>
            </a:r>
            <a:r>
              <a:rPr b="0" i="1" lang="hr-HR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sendvič</a:t>
            </a:r>
            <a:r>
              <a:rPr b="0" i="0" lang="hr-HR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24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lika na kojoj se prikazuje torta, hrana, grickalica, sendvič&#10;&#10;Opis je automatski generiran" id="913" name="Google Shape;913;p2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942766" y="4748829"/>
            <a:ext cx="1296726" cy="98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2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785386" y="3513278"/>
            <a:ext cx="939538" cy="939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" name="Google Shape;919;p27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920" name="Google Shape;920;p27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921" name="Google Shape;92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3229" y="766923"/>
            <a:ext cx="3015079" cy="2585638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27"/>
          <p:cNvSpPr txBox="1"/>
          <p:nvPr/>
        </p:nvSpPr>
        <p:spPr>
          <a:xfrm>
            <a:off x="4860757" y="168442"/>
            <a:ext cx="453189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Rasprava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4" name="Google Shape;924;p27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5" name="Google Shape;925;p27"/>
          <p:cNvGrpSpPr/>
          <p:nvPr/>
        </p:nvGrpSpPr>
        <p:grpSpPr>
          <a:xfrm>
            <a:off x="125171" y="2743818"/>
            <a:ext cx="6599724" cy="3700959"/>
            <a:chOff x="0" y="0"/>
            <a:chExt cx="7081922" cy="4028878"/>
          </a:xfrm>
        </p:grpSpPr>
        <p:sp>
          <p:nvSpPr>
            <p:cNvPr id="926" name="Google Shape;926;p27"/>
            <p:cNvSpPr/>
            <p:nvPr/>
          </p:nvSpPr>
          <p:spPr>
            <a:xfrm rot="-300000">
              <a:off x="21732" y="1717457"/>
              <a:ext cx="7038457" cy="806009"/>
            </a:xfrm>
            <a:prstGeom prst="mathMinus">
              <a:avLst>
                <a:gd fmla="val 23520" name="adj1"/>
              </a:avLst>
            </a:prstGeom>
            <a:solidFill>
              <a:srgbClr val="FFE8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27"/>
            <p:cNvSpPr/>
            <p:nvPr/>
          </p:nvSpPr>
          <p:spPr>
            <a:xfrm>
              <a:off x="849830" y="212046"/>
              <a:ext cx="2124576" cy="1696370"/>
            </a:xfrm>
            <a:prstGeom prst="down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7"/>
            <p:cNvSpPr/>
            <p:nvPr/>
          </p:nvSpPr>
          <p:spPr>
            <a:xfrm>
              <a:off x="2795398" y="0"/>
              <a:ext cx="4182254" cy="17811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7"/>
            <p:cNvSpPr txBox="1"/>
            <p:nvPr/>
          </p:nvSpPr>
          <p:spPr>
            <a:xfrm>
              <a:off x="2795398" y="0"/>
              <a:ext cx="4182254" cy="17811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Rasprava ili diskusija </a:t>
              </a:r>
              <a:b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sučeljavanje je različitih mišljenja 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 određenome problemu.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7"/>
            <p:cNvSpPr/>
            <p:nvPr/>
          </p:nvSpPr>
          <p:spPr>
            <a:xfrm>
              <a:off x="4107514" y="2332508"/>
              <a:ext cx="2124576" cy="1696370"/>
            </a:xfrm>
            <a:prstGeom prst="up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5E80C9"/>
                </a:gs>
                <a:gs pos="50000">
                  <a:srgbClr val="3B6FC9"/>
                </a:gs>
                <a:gs pos="100000">
                  <a:srgbClr val="2E5FB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7"/>
            <p:cNvSpPr/>
            <p:nvPr/>
          </p:nvSpPr>
          <p:spPr>
            <a:xfrm>
              <a:off x="467010" y="2212970"/>
              <a:ext cx="3440726" cy="17811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7"/>
            <p:cNvSpPr txBox="1"/>
            <p:nvPr/>
          </p:nvSpPr>
          <p:spPr>
            <a:xfrm>
              <a:off x="467010" y="2212970"/>
              <a:ext cx="3440726" cy="17811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Impact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Cilj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je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 rasprave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doći 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 </a:t>
              </a:r>
              <a:r>
                <a:rPr b="0" i="0" lang="hr-HR" sz="2000" u="none" cap="none" strike="noStrike">
                  <a:solidFill>
                    <a:srgbClr val="C55A11"/>
                  </a:solidFill>
                  <a:latin typeface="Impact"/>
                  <a:ea typeface="Impact"/>
                  <a:cs typeface="Impact"/>
                  <a:sym typeface="Impact"/>
                </a:rPr>
                <a:t>zajedničkih zaključaka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3" name="Google Shape;933;p27"/>
          <p:cNvGrpSpPr/>
          <p:nvPr/>
        </p:nvGrpSpPr>
        <p:grpSpPr>
          <a:xfrm>
            <a:off x="5714857" y="999478"/>
            <a:ext cx="6477135" cy="5296276"/>
            <a:chOff x="979477" y="88524"/>
            <a:chExt cx="6477135" cy="5296276"/>
          </a:xfrm>
        </p:grpSpPr>
        <p:sp>
          <p:nvSpPr>
            <p:cNvPr id="934" name="Google Shape;934;p27"/>
            <p:cNvSpPr/>
            <p:nvPr/>
          </p:nvSpPr>
          <p:spPr>
            <a:xfrm>
              <a:off x="1850239" y="267212"/>
              <a:ext cx="4368800" cy="1517226"/>
            </a:xfrm>
            <a:prstGeom prst="ellipse">
              <a:avLst/>
            </a:prstGeom>
            <a:solidFill>
              <a:srgbClr val="F5CBBC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7"/>
            <p:cNvSpPr/>
            <p:nvPr/>
          </p:nvSpPr>
          <p:spPr>
            <a:xfrm>
              <a:off x="3809398" y="3927140"/>
              <a:ext cx="846666" cy="541866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F7D5CB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7"/>
            <p:cNvSpPr/>
            <p:nvPr/>
          </p:nvSpPr>
          <p:spPr>
            <a:xfrm>
              <a:off x="2031999" y="4368800"/>
              <a:ext cx="4064000" cy="10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7"/>
            <p:cNvSpPr txBox="1"/>
            <p:nvPr/>
          </p:nvSpPr>
          <p:spPr>
            <a:xfrm>
              <a:off x="2031999" y="4368800"/>
              <a:ext cx="4064000" cy="10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Izbor najprihvatljivijeg rješenja.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7"/>
            <p:cNvSpPr/>
            <p:nvPr/>
          </p:nvSpPr>
          <p:spPr>
            <a:xfrm>
              <a:off x="2743110" y="1554661"/>
              <a:ext cx="2960126" cy="2123755"/>
            </a:xfrm>
            <a:prstGeom prst="ellipse">
              <a:avLst/>
            </a:prstGeom>
            <a:solidFill>
              <a:schemeClr val="accent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7"/>
            <p:cNvSpPr txBox="1"/>
            <p:nvPr/>
          </p:nvSpPr>
          <p:spPr>
            <a:xfrm>
              <a:off x="3176610" y="1865678"/>
              <a:ext cx="2093126" cy="15017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Iznošenje različitih gledišta o predmetu rasprave – dokazivanje ili osporavanje polazne tvrdnje.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1525699" y="198694"/>
              <a:ext cx="2486589" cy="1524000"/>
            </a:xfrm>
            <a:prstGeom prst="ellipse">
              <a:avLst/>
            </a:prstGeom>
            <a:solidFill>
              <a:srgbClr val="A4A4A4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7"/>
            <p:cNvSpPr txBox="1"/>
            <p:nvPr/>
          </p:nvSpPr>
          <p:spPr>
            <a:xfrm>
              <a:off x="1889852" y="421879"/>
              <a:ext cx="1758283" cy="10776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Određivanje predmeta rasprave.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979477" y="88524"/>
              <a:ext cx="6477135" cy="3793066"/>
            </a:xfrm>
            <a:custGeom>
              <a:rect b="b" l="l" r="r" t="t"/>
              <a:pathLst>
                <a:path extrusionOk="0" h="120000" w="120000">
                  <a:moveTo>
                    <a:pt x="584" y="34175"/>
                  </a:moveTo>
                  <a:lnTo>
                    <a:pt x="584" y="34175"/>
                  </a:lnTo>
                  <a:cubicBezTo>
                    <a:pt x="-2679" y="22567"/>
                    <a:pt x="7879" y="11072"/>
                    <a:pt x="27615" y="4745"/>
                  </a:cubicBezTo>
                  <a:cubicBezTo>
                    <a:pt x="47351" y="-1582"/>
                    <a:pt x="72649" y="-1582"/>
                    <a:pt x="92385" y="4745"/>
                  </a:cubicBezTo>
                  <a:cubicBezTo>
                    <a:pt x="112121" y="11072"/>
                    <a:pt x="122679" y="22567"/>
                    <a:pt x="119416" y="34175"/>
                  </a:cubicBezTo>
                  <a:lnTo>
                    <a:pt x="74854" y="113544"/>
                  </a:lnTo>
                  <a:lnTo>
                    <a:pt x="74854" y="113544"/>
                  </a:lnTo>
                  <a:cubicBezTo>
                    <a:pt x="73813" y="117246"/>
                    <a:pt x="67478" y="120000"/>
                    <a:pt x="60000" y="120000"/>
                  </a:cubicBezTo>
                  <a:cubicBezTo>
                    <a:pt x="52522" y="120000"/>
                    <a:pt x="46187" y="117246"/>
                    <a:pt x="45146" y="113544"/>
                  </a:cubicBezTo>
                  <a:close/>
                  <a:moveTo>
                    <a:pt x="3514" y="30000"/>
                  </a:moveTo>
                  <a:cubicBezTo>
                    <a:pt x="3514" y="43255"/>
                    <a:pt x="28803" y="54000"/>
                    <a:pt x="60000" y="54000"/>
                  </a:cubicBezTo>
                  <a:cubicBezTo>
                    <a:pt x="91197" y="54000"/>
                    <a:pt x="116486" y="43255"/>
                    <a:pt x="116486" y="30000"/>
                  </a:cubicBezTo>
                  <a:cubicBezTo>
                    <a:pt x="116486" y="16745"/>
                    <a:pt x="91197" y="6000"/>
                    <a:pt x="60000" y="6000"/>
                  </a:cubicBezTo>
                  <a:cubicBezTo>
                    <a:pt x="28803" y="6000"/>
                    <a:pt x="3514" y="16745"/>
                    <a:pt x="3514" y="30000"/>
                  </a:cubicBez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3" name="Google Shape;943;p27"/>
          <p:cNvSpPr/>
          <p:nvPr/>
        </p:nvSpPr>
        <p:spPr>
          <a:xfrm>
            <a:off x="7855915" y="553727"/>
            <a:ext cx="230947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r-HR" sz="2400" u="none" cap="none" strike="noStrike">
                <a:solidFill>
                  <a:srgbClr val="DBDBDB"/>
                </a:solidFill>
                <a:latin typeface="Calibri"/>
                <a:ea typeface="Calibri"/>
                <a:cs typeface="Calibri"/>
                <a:sym typeface="Calibri"/>
              </a:rPr>
              <a:t>Dijelovi rasprave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Google Shape;948;p28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949" name="Google Shape;949;p28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950" name="Google Shape;950;p28"/>
          <p:cNvSpPr txBox="1"/>
          <p:nvPr/>
        </p:nvSpPr>
        <p:spPr>
          <a:xfrm>
            <a:off x="2864850" y="230602"/>
            <a:ext cx="59596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Predavanje i prezentacija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1" name="Google Shape;951;p28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2" name="Google Shape;952;p28"/>
          <p:cNvGrpSpPr/>
          <p:nvPr/>
        </p:nvGrpSpPr>
        <p:grpSpPr>
          <a:xfrm>
            <a:off x="1936294" y="877362"/>
            <a:ext cx="9613474" cy="5355488"/>
            <a:chOff x="40652" y="428"/>
            <a:chExt cx="9613474" cy="5417809"/>
          </a:xfrm>
        </p:grpSpPr>
        <p:sp>
          <p:nvSpPr>
            <p:cNvPr id="953" name="Google Shape;953;p28"/>
            <p:cNvSpPr/>
            <p:nvPr/>
          </p:nvSpPr>
          <p:spPr>
            <a:xfrm>
              <a:off x="40652" y="428"/>
              <a:ext cx="3493961" cy="1547945"/>
            </a:xfrm>
            <a:prstGeom prst="roundRect">
              <a:avLst>
                <a:gd fmla="val 1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8"/>
            <p:cNvSpPr txBox="1"/>
            <p:nvPr/>
          </p:nvSpPr>
          <p:spPr>
            <a:xfrm>
              <a:off x="85990" y="45766"/>
              <a:ext cx="3403285" cy="14572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organiziran oblik nastave </a:t>
              </a:r>
              <a:br>
                <a:rPr b="0" i="0" lang="hr-HR" sz="2000" u="none" cap="none" strike="noStrike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ili usmenog iznošenja </a:t>
              </a:r>
              <a:br>
                <a:rPr b="0" i="0" lang="hr-HR" sz="2000" u="none" cap="none" strike="noStrike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neke teme pred slušateljstvom; </a:t>
              </a:r>
              <a:r>
                <a:rPr b="0" i="0" lang="hr-HR" sz="2000" u="none" cap="none" strike="noStrike">
                  <a:solidFill>
                    <a:srgbClr val="0C0C0C"/>
                  </a:solidFill>
                  <a:latin typeface="Impact"/>
                  <a:ea typeface="Impact"/>
                  <a:cs typeface="Impact"/>
                  <a:sym typeface="Impact"/>
                </a:rPr>
                <a:t>nastup predavača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8"/>
            <p:cNvSpPr/>
            <p:nvPr/>
          </p:nvSpPr>
          <p:spPr>
            <a:xfrm>
              <a:off x="390048" y="1548374"/>
              <a:ext cx="349396" cy="116095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956" name="Google Shape;956;p28"/>
            <p:cNvSpPr/>
            <p:nvPr/>
          </p:nvSpPr>
          <p:spPr>
            <a:xfrm>
              <a:off x="739445" y="1935360"/>
              <a:ext cx="2476713" cy="154794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8"/>
            <p:cNvSpPr txBox="1"/>
            <p:nvPr/>
          </p:nvSpPr>
          <p:spPr>
            <a:xfrm>
              <a:off x="784783" y="1980698"/>
              <a:ext cx="2386037" cy="14572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smjenjuju se elementi izvješćivanja, opisivanja i tumačenja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8"/>
            <p:cNvSpPr/>
            <p:nvPr/>
          </p:nvSpPr>
          <p:spPr>
            <a:xfrm>
              <a:off x="390048" y="1548374"/>
              <a:ext cx="349396" cy="309589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959" name="Google Shape;959;p28"/>
            <p:cNvSpPr/>
            <p:nvPr/>
          </p:nvSpPr>
          <p:spPr>
            <a:xfrm>
              <a:off x="739445" y="3870292"/>
              <a:ext cx="3051236" cy="154794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8"/>
            <p:cNvSpPr txBox="1"/>
            <p:nvPr/>
          </p:nvSpPr>
          <p:spPr>
            <a:xfrm>
              <a:off x="784783" y="3915630"/>
              <a:ext cx="2960560" cy="14572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9000"/>
                </a:buClr>
                <a:buSzPts val="2000"/>
                <a:buFont typeface="Impact"/>
                <a:buNone/>
              </a:pPr>
              <a:r>
                <a:rPr b="1" i="0" lang="hr-HR" sz="2000" u="none" cap="none" strike="noStrike">
                  <a:solidFill>
                    <a:srgbClr val="BF9000"/>
                  </a:solidFill>
                  <a:latin typeface="Impact"/>
                  <a:ea typeface="Impact"/>
                  <a:cs typeface="Impact"/>
                  <a:sym typeface="Impact"/>
                </a:rPr>
                <a:t>priprema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1. prikupljanje podataka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2. plan predavanja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3. pisanje predavanja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8"/>
            <p:cNvSpPr/>
            <p:nvPr/>
          </p:nvSpPr>
          <p:spPr>
            <a:xfrm>
              <a:off x="4308586" y="428"/>
              <a:ext cx="3095891" cy="1547945"/>
            </a:xfrm>
            <a:prstGeom prst="roundRect">
              <a:avLst>
                <a:gd fmla="val 10000" name="adj"/>
              </a:avLst>
            </a:prstGeom>
            <a:solidFill>
              <a:srgbClr val="4371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8"/>
            <p:cNvSpPr txBox="1"/>
            <p:nvPr/>
          </p:nvSpPr>
          <p:spPr>
            <a:xfrm>
              <a:off x="4353924" y="45766"/>
              <a:ext cx="3005215" cy="14572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rgbClr val="0C0C0C"/>
                  </a:solidFill>
                  <a:latin typeface="Impact"/>
                  <a:ea typeface="Impact"/>
                  <a:cs typeface="Impact"/>
                  <a:sym typeface="Impact"/>
                </a:rPr>
                <a:t>predočenje</a:t>
              </a:r>
              <a:r>
                <a:rPr b="0" i="0" lang="hr-HR" sz="2000" u="none" cap="none" strike="noStrike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br>
                <a:rPr b="0" i="0" lang="hr-HR" sz="2000" u="none" cap="none" strike="noStrike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rgbClr val="0C0C0C"/>
                  </a:solidFill>
                  <a:latin typeface="Calibri"/>
                  <a:ea typeface="Calibri"/>
                  <a:cs typeface="Calibri"/>
                  <a:sym typeface="Calibri"/>
                </a:rPr>
                <a:t>pokazivanje svoga rada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8"/>
            <p:cNvSpPr/>
            <p:nvPr/>
          </p:nvSpPr>
          <p:spPr>
            <a:xfrm>
              <a:off x="4618175" y="1548374"/>
              <a:ext cx="309589" cy="116095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964" name="Google Shape;964;p28"/>
            <p:cNvSpPr/>
            <p:nvPr/>
          </p:nvSpPr>
          <p:spPr>
            <a:xfrm>
              <a:off x="4927765" y="1935360"/>
              <a:ext cx="3665708" cy="154794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8"/>
            <p:cNvSpPr txBox="1"/>
            <p:nvPr/>
          </p:nvSpPr>
          <p:spPr>
            <a:xfrm>
              <a:off x="4973103" y="1980698"/>
              <a:ext cx="3575032" cy="14572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važna je kompozicija i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vizualni izgled prezentacije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8"/>
            <p:cNvSpPr/>
            <p:nvPr/>
          </p:nvSpPr>
          <p:spPr>
            <a:xfrm>
              <a:off x="4618175" y="1548374"/>
              <a:ext cx="309589" cy="309589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967" name="Google Shape;967;p28"/>
            <p:cNvSpPr/>
            <p:nvPr/>
          </p:nvSpPr>
          <p:spPr>
            <a:xfrm>
              <a:off x="4927765" y="3870292"/>
              <a:ext cx="4726361" cy="154794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8"/>
            <p:cNvSpPr txBox="1"/>
            <p:nvPr/>
          </p:nvSpPr>
          <p:spPr>
            <a:xfrm>
              <a:off x="4772969" y="3777423"/>
              <a:ext cx="4635685" cy="14572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E75B5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rgbClr val="2E75B5"/>
                  </a:solidFill>
                  <a:latin typeface="Impact"/>
                  <a:ea typeface="Impact"/>
                  <a:cs typeface="Impact"/>
                  <a:sym typeface="Impact"/>
                </a:rPr>
                <a:t>savjeti za izradu prezentacije: 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*podatci na početnom i završnom slajdu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*izgled pozadine i tipa teksta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*izbor slika i ostalih vizualnih sredstava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*količina teksta.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Slika na kojoj se prikazuje tekst, vektorska grafika, igračka, lutka&#10;&#10;Opis je automatski generiran" id="969" name="Google Shape;969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-184826" y="2335151"/>
            <a:ext cx="3210128" cy="47246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crosoft PowerPoint shortcut keys" id="970" name="Google Shape;970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48657" y="734950"/>
            <a:ext cx="1295401" cy="1295401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392"/>
              </a:srgbClr>
            </a:outerShdw>
          </a:effectLst>
        </p:spPr>
      </p:pic>
      <p:pic>
        <p:nvPicPr>
          <p:cNvPr descr="Logo Prezi Vector Cdr &amp; Png HD - Biologizone" id="971" name="Google Shape;971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183154" y="2229852"/>
            <a:ext cx="1521808" cy="114135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72" name="Google Shape;972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938065" y="5976822"/>
            <a:ext cx="1830054" cy="774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29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978" name="Google Shape;978;p29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979" name="Google Shape;97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60995" y="-45400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29"/>
          <p:cNvSpPr txBox="1"/>
          <p:nvPr/>
        </p:nvSpPr>
        <p:spPr>
          <a:xfrm>
            <a:off x="5837104" y="124326"/>
            <a:ext cx="453189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Osvrt ili prikaz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1" name="Google Shape;981;p29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29"/>
          <p:cNvSpPr txBox="1"/>
          <p:nvPr/>
        </p:nvSpPr>
        <p:spPr>
          <a:xfrm>
            <a:off x="1148697" y="243971"/>
            <a:ext cx="3902887" cy="1200329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Osvrt ili prikaz 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kratka je </a:t>
            </a:r>
            <a:b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kritička prosudba </a:t>
            </a:r>
            <a:b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nekog javnog događaja, odnosno znanstvenog ili umjetničkog djela.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3" name="Google Shape;983;p29"/>
          <p:cNvGrpSpPr/>
          <p:nvPr/>
        </p:nvGrpSpPr>
        <p:grpSpPr>
          <a:xfrm>
            <a:off x="83202" y="1646572"/>
            <a:ext cx="6183348" cy="5418667"/>
            <a:chOff x="996384" y="0"/>
            <a:chExt cx="6183348" cy="5418667"/>
          </a:xfrm>
        </p:grpSpPr>
        <p:sp>
          <p:nvSpPr>
            <p:cNvPr id="984" name="Google Shape;984;p29"/>
            <p:cNvSpPr/>
            <p:nvPr/>
          </p:nvSpPr>
          <p:spPr>
            <a:xfrm>
              <a:off x="996384" y="0"/>
              <a:ext cx="5418667" cy="5418667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3657599" y="542395"/>
              <a:ext cx="3522133" cy="963083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29"/>
            <p:cNvSpPr txBox="1"/>
            <p:nvPr/>
          </p:nvSpPr>
          <p:spPr>
            <a:xfrm>
              <a:off x="3704613" y="589409"/>
              <a:ext cx="3428105" cy="869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b="0" i="0" lang="hr-HR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 pripada raspravljačkom tipu teksta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3657599" y="1625864"/>
              <a:ext cx="3522133" cy="963083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rgbClr val="51EB1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29"/>
            <p:cNvSpPr txBox="1"/>
            <p:nvPr/>
          </p:nvSpPr>
          <p:spPr>
            <a:xfrm>
              <a:off x="3704613" y="1672878"/>
              <a:ext cx="3428105" cy="869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b="0" i="0" lang="hr-HR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 osnovna obilježja su sažetost i jasnoća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3657599" y="2709333"/>
              <a:ext cx="3522133" cy="963083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rgbClr val="2CD79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29"/>
            <p:cNvSpPr txBox="1"/>
            <p:nvPr/>
          </p:nvSpPr>
          <p:spPr>
            <a:xfrm>
              <a:off x="3704613" y="2756347"/>
              <a:ext cx="3428105" cy="869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b="0" i="0" lang="hr-HR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 objavljuje se u dnevnim novinama </a:t>
              </a:r>
              <a:br>
                <a:rPr b="0" i="0" lang="hr-HR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 časopisima, u radijskim </a:t>
              </a:r>
              <a:br>
                <a:rPr b="0" i="0" lang="hr-HR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 TV emisijama</a:t>
              </a:r>
              <a:endPara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657599" y="3792802"/>
              <a:ext cx="3522133" cy="963083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89411"/>
              </a:schemeClr>
            </a:solidFill>
            <a:ln cap="flat" cmpd="sng" w="9525">
              <a:solidFill>
                <a:srgbClr val="4371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29"/>
            <p:cNvSpPr txBox="1"/>
            <p:nvPr/>
          </p:nvSpPr>
          <p:spPr>
            <a:xfrm>
              <a:off x="3704613" y="3839816"/>
              <a:ext cx="3428105" cy="8690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alibri"/>
                <a:buNone/>
              </a:pPr>
              <a:r>
                <a:rPr b="0" i="0" lang="hr-HR" sz="17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* može biti obavijesni ili kritički.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93" name="Google Shape;993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86366" y="3741964"/>
            <a:ext cx="3009900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29"/>
          <p:cNvSpPr txBox="1"/>
          <p:nvPr/>
        </p:nvSpPr>
        <p:spPr>
          <a:xfrm>
            <a:off x="7294788" y="964001"/>
            <a:ext cx="34004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7F6000"/>
                </a:solidFill>
                <a:latin typeface="Impact"/>
                <a:ea typeface="Impact"/>
                <a:cs typeface="Impact"/>
                <a:sym typeface="Impact"/>
              </a:rPr>
              <a:t>Osnovni dijelovi prikaza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5" name="Google Shape;995;p29"/>
          <p:cNvGrpSpPr/>
          <p:nvPr/>
        </p:nvGrpSpPr>
        <p:grpSpPr>
          <a:xfrm>
            <a:off x="302874" y="395787"/>
            <a:ext cx="11055843" cy="7293488"/>
            <a:chOff x="-6126981" y="-937410"/>
            <a:chExt cx="11055843" cy="7293488"/>
          </a:xfrm>
        </p:grpSpPr>
        <p:sp>
          <p:nvSpPr>
            <p:cNvPr id="996" name="Google Shape;996;p29"/>
            <p:cNvSpPr/>
            <p:nvPr/>
          </p:nvSpPr>
          <p:spPr>
            <a:xfrm>
              <a:off x="-6126981" y="-937410"/>
              <a:ext cx="7293488" cy="7293488"/>
            </a:xfrm>
            <a:prstGeom prst="blockArc">
              <a:avLst>
                <a:gd fmla="val 18900000" name="adj1"/>
                <a:gd fmla="val 2700000" name="adj2"/>
                <a:gd fmla="val 296" name="adj3"/>
              </a:avLst>
            </a:prstGeom>
            <a:noFill/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610504" y="416587"/>
              <a:ext cx="4318358" cy="83360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29"/>
            <p:cNvSpPr txBox="1"/>
            <p:nvPr/>
          </p:nvSpPr>
          <p:spPr>
            <a:xfrm>
              <a:off x="610504" y="416587"/>
              <a:ext cx="4318358" cy="83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661675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osnovni podatci o djelu</a:t>
              </a: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 </a:t>
              </a:r>
              <a:b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naslov, vrsta, autor, izdavač, mjesto i vrijeme objavljivanja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89500" y="312386"/>
              <a:ext cx="1042009" cy="104200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1088431" y="1667215"/>
              <a:ext cx="3840431" cy="833607"/>
            </a:xfrm>
            <a:prstGeom prst="rect">
              <a:avLst/>
            </a:prstGeom>
            <a:solidFill>
              <a:srgbClr val="51EB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29"/>
            <p:cNvSpPr txBox="1"/>
            <p:nvPr/>
          </p:nvSpPr>
          <p:spPr>
            <a:xfrm>
              <a:off x="1088431" y="1667215"/>
              <a:ext cx="3840431" cy="83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661675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kratak sadržaj i </a:t>
              </a:r>
              <a:br>
                <a:rPr b="0" i="0" lang="hr-HR" sz="20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</a:br>
              <a:r>
                <a:rPr b="0" i="0" lang="hr-HR" sz="20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kompozicija djela</a:t>
              </a:r>
              <a:endParaRPr b="0" i="0" sz="20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567426" y="1563014"/>
              <a:ext cx="1042009" cy="104200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088431" y="2917843"/>
              <a:ext cx="3840431" cy="833607"/>
            </a:xfrm>
            <a:prstGeom prst="rect">
              <a:avLst/>
            </a:prstGeom>
            <a:solidFill>
              <a:srgbClr val="2CD7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29"/>
            <p:cNvSpPr txBox="1"/>
            <p:nvPr/>
          </p:nvSpPr>
          <p:spPr>
            <a:xfrm>
              <a:off x="1088431" y="2917843"/>
              <a:ext cx="3840431" cy="83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661675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stvaralački postupci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567426" y="2813642"/>
              <a:ext cx="1042009" cy="104200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610504" y="4168472"/>
              <a:ext cx="4318358" cy="833607"/>
            </a:xfrm>
            <a:prstGeom prst="rect">
              <a:avLst/>
            </a:prstGeom>
            <a:solidFill>
              <a:srgbClr val="4371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29"/>
            <p:cNvSpPr txBox="1"/>
            <p:nvPr/>
          </p:nvSpPr>
          <p:spPr>
            <a:xfrm>
              <a:off x="610504" y="4168472"/>
              <a:ext cx="4318358" cy="83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661675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značenje i važnost djela </a:t>
              </a:r>
              <a:br>
                <a:rPr b="0" i="0" lang="hr-HR" sz="20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</a:br>
              <a:r>
                <a:rPr b="0" i="0" lang="hr-HR" sz="2000" u="none" cap="none" strike="noStrike">
                  <a:solidFill>
                    <a:schemeClr val="lt1"/>
                  </a:solidFill>
                  <a:latin typeface="Impact"/>
                  <a:ea typeface="Impact"/>
                  <a:cs typeface="Impact"/>
                  <a:sym typeface="Impact"/>
                </a:rPr>
                <a:t>te ocjena vrijednosti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89500" y="4064271"/>
              <a:ext cx="1042009" cy="1042009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09" name="Google Shape;1009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29855" y="1564863"/>
            <a:ext cx="1192865" cy="119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14228" y="2818454"/>
            <a:ext cx="1188823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39473" y="4068003"/>
            <a:ext cx="1188823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31875" y="5312368"/>
            <a:ext cx="1188823" cy="1188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ts and Science Online Courses, Queen's University" id="154" name="Google Shape;15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1371" y="-69931"/>
            <a:ext cx="5651333" cy="252506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"/>
          <p:cNvSpPr txBox="1"/>
          <p:nvPr/>
        </p:nvSpPr>
        <p:spPr>
          <a:xfrm>
            <a:off x="5277137" y="2316"/>
            <a:ext cx="31843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3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3"/>
          <p:cNvGrpSpPr/>
          <p:nvPr/>
        </p:nvGrpSpPr>
        <p:grpSpPr>
          <a:xfrm>
            <a:off x="1008092" y="820153"/>
            <a:ext cx="10175814" cy="5919113"/>
            <a:chOff x="2778381" y="4432"/>
            <a:chExt cx="10175814" cy="5919113"/>
          </a:xfrm>
        </p:grpSpPr>
        <p:sp>
          <p:nvSpPr>
            <p:cNvPr id="158" name="Google Shape;158;p3"/>
            <p:cNvSpPr/>
            <p:nvPr/>
          </p:nvSpPr>
          <p:spPr>
            <a:xfrm>
              <a:off x="7676917" y="626188"/>
              <a:ext cx="130568" cy="57201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59" name="Google Shape;159;p3"/>
            <p:cNvSpPr/>
            <p:nvPr/>
          </p:nvSpPr>
          <p:spPr>
            <a:xfrm>
              <a:off x="9961330" y="2391974"/>
              <a:ext cx="403216" cy="233780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60" name="Google Shape;160;p3"/>
            <p:cNvSpPr/>
            <p:nvPr/>
          </p:nvSpPr>
          <p:spPr>
            <a:xfrm>
              <a:off x="9961330" y="2391974"/>
              <a:ext cx="403216" cy="145490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61" name="Google Shape;161;p3"/>
            <p:cNvSpPr/>
            <p:nvPr/>
          </p:nvSpPr>
          <p:spPr>
            <a:xfrm>
              <a:off x="9961330" y="2391974"/>
              <a:ext cx="403216" cy="57201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62" name="Google Shape;162;p3"/>
            <p:cNvSpPr/>
            <p:nvPr/>
          </p:nvSpPr>
          <p:spPr>
            <a:xfrm>
              <a:off x="7807486" y="626188"/>
              <a:ext cx="3229087" cy="114403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06304"/>
                  </a:lnTo>
                  <a:lnTo>
                    <a:pt x="120000" y="106304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63" name="Google Shape;163;p3"/>
            <p:cNvSpPr/>
            <p:nvPr/>
          </p:nvSpPr>
          <p:spPr>
            <a:xfrm>
              <a:off x="7255532" y="2391974"/>
              <a:ext cx="362641" cy="145490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64" name="Google Shape;164;p3"/>
            <p:cNvSpPr/>
            <p:nvPr/>
          </p:nvSpPr>
          <p:spPr>
            <a:xfrm>
              <a:off x="7255532" y="2391974"/>
              <a:ext cx="362641" cy="57201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65" name="Google Shape;165;p3"/>
            <p:cNvSpPr/>
            <p:nvPr/>
          </p:nvSpPr>
          <p:spPr>
            <a:xfrm>
              <a:off x="7807486" y="626188"/>
              <a:ext cx="415090" cy="114403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06304"/>
                  </a:lnTo>
                  <a:lnTo>
                    <a:pt x="120000" y="106304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66" name="Google Shape;166;p3"/>
            <p:cNvSpPr/>
            <p:nvPr/>
          </p:nvSpPr>
          <p:spPr>
            <a:xfrm>
              <a:off x="5056014" y="3274867"/>
              <a:ext cx="358763" cy="233780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67" name="Google Shape;167;p3"/>
            <p:cNvSpPr/>
            <p:nvPr/>
          </p:nvSpPr>
          <p:spPr>
            <a:xfrm>
              <a:off x="5056014" y="3274867"/>
              <a:ext cx="358763" cy="145490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68" name="Google Shape;168;p3"/>
            <p:cNvSpPr/>
            <p:nvPr/>
          </p:nvSpPr>
          <p:spPr>
            <a:xfrm>
              <a:off x="5056014" y="3274867"/>
              <a:ext cx="358763" cy="57201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69" name="Google Shape;169;p3"/>
            <p:cNvSpPr/>
            <p:nvPr/>
          </p:nvSpPr>
          <p:spPr>
            <a:xfrm>
              <a:off x="4993488" y="2391974"/>
              <a:ext cx="1019228" cy="26113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70" name="Google Shape;170;p3"/>
            <p:cNvSpPr/>
            <p:nvPr/>
          </p:nvSpPr>
          <p:spPr>
            <a:xfrm>
              <a:off x="2950604" y="3274867"/>
              <a:ext cx="258333" cy="145490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71" name="Google Shape;171;p3"/>
            <p:cNvSpPr/>
            <p:nvPr/>
          </p:nvSpPr>
          <p:spPr>
            <a:xfrm>
              <a:off x="2950604" y="3274867"/>
              <a:ext cx="258333" cy="57201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72" name="Google Shape;172;p3"/>
            <p:cNvSpPr/>
            <p:nvPr/>
          </p:nvSpPr>
          <p:spPr>
            <a:xfrm>
              <a:off x="3639494" y="2391974"/>
              <a:ext cx="1353994" cy="261137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73" name="Google Shape;173;p3"/>
            <p:cNvSpPr/>
            <p:nvPr/>
          </p:nvSpPr>
          <p:spPr>
            <a:xfrm>
              <a:off x="4993488" y="626188"/>
              <a:ext cx="2813997" cy="114403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06304"/>
                  </a:lnTo>
                  <a:lnTo>
                    <a:pt x="0" y="106304"/>
                  </a:lnTo>
                  <a:lnTo>
                    <a:pt x="0" y="120000"/>
                  </a:lnTo>
                </a:path>
              </a:pathLst>
            </a:custGeom>
            <a:noFill/>
            <a:ln cap="flat" cmpd="sng" w="127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74" name="Google Shape;174;p3"/>
            <p:cNvSpPr/>
            <p:nvPr/>
          </p:nvSpPr>
          <p:spPr>
            <a:xfrm>
              <a:off x="6273329" y="4432"/>
              <a:ext cx="3068314" cy="621755"/>
            </a:xfrm>
            <a:prstGeom prst="rect">
              <a:avLst/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"/>
            <p:cNvSpPr txBox="1"/>
            <p:nvPr/>
          </p:nvSpPr>
          <p:spPr>
            <a:xfrm>
              <a:off x="6273329" y="4432"/>
              <a:ext cx="3068314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skup riječi koji prenosi obavijest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234343" y="1770218"/>
              <a:ext cx="3518291" cy="621755"/>
            </a:xfrm>
            <a:prstGeom prst="rect">
              <a:avLst/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"/>
            <p:cNvSpPr txBox="1"/>
            <p:nvPr/>
          </p:nvSpPr>
          <p:spPr>
            <a:xfrm>
              <a:off x="3234343" y="1770218"/>
              <a:ext cx="3518291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Impact"/>
                <a:buNone/>
              </a:pPr>
              <a:r>
                <a:rPr b="0" i="0" lang="hr-HR" sz="24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rečenica po sastavu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2778381" y="2653111"/>
              <a:ext cx="1722225" cy="621755"/>
            </a:xfrm>
            <a:prstGeom prst="rect">
              <a:avLst/>
            </a:prstGeom>
            <a:gradFill>
              <a:gsLst>
                <a:gs pos="0">
                  <a:srgbClr val="5E81C9"/>
                </a:gs>
                <a:gs pos="50000">
                  <a:srgbClr val="3B70C9"/>
                </a:gs>
                <a:gs pos="100000">
                  <a:srgbClr val="2E60B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"/>
            <p:cNvSpPr txBox="1"/>
            <p:nvPr/>
          </p:nvSpPr>
          <p:spPr>
            <a:xfrm>
              <a:off x="2778381" y="2653111"/>
              <a:ext cx="1722225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jednostavna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(jedan predikat)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208938" y="3536004"/>
              <a:ext cx="1733964" cy="621755"/>
            </a:xfrm>
            <a:prstGeom prst="rect">
              <a:avLst/>
            </a:prstGeom>
            <a:solidFill>
              <a:srgbClr val="9CC2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"/>
            <p:cNvSpPr txBox="1"/>
            <p:nvPr/>
          </p:nvSpPr>
          <p:spPr>
            <a:xfrm>
              <a:off x="3208938" y="3536004"/>
              <a:ext cx="1733964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neproširena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(S+P)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208938" y="4418897"/>
              <a:ext cx="1944702" cy="621755"/>
            </a:xfrm>
            <a:prstGeom prst="rect">
              <a:avLst/>
            </a:prstGeom>
            <a:solidFill>
              <a:srgbClr val="9CC2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"/>
            <p:cNvSpPr txBox="1"/>
            <p:nvPr/>
          </p:nvSpPr>
          <p:spPr>
            <a:xfrm>
              <a:off x="3208938" y="4418897"/>
              <a:ext cx="1944702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proširena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(S+P+dopuna)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816838" y="2653111"/>
              <a:ext cx="2391757" cy="621755"/>
            </a:xfrm>
            <a:prstGeom prst="rect">
              <a:avLst/>
            </a:prstGeom>
            <a:solidFill>
              <a:srgbClr val="5481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"/>
            <p:cNvSpPr txBox="1"/>
            <p:nvPr/>
          </p:nvSpPr>
          <p:spPr>
            <a:xfrm>
              <a:off x="4816838" y="2653111"/>
              <a:ext cx="2391757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složena</a:t>
              </a:r>
              <a:b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(dva ili više predikata)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5414778" y="3536004"/>
              <a:ext cx="1863923" cy="621755"/>
            </a:xfrm>
            <a:prstGeom prst="rect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"/>
            <p:cNvSpPr txBox="1"/>
            <p:nvPr/>
          </p:nvSpPr>
          <p:spPr>
            <a:xfrm>
              <a:off x="5414778" y="3536004"/>
              <a:ext cx="1863923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nastaje </a:t>
              </a: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nizanjem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414778" y="4418897"/>
              <a:ext cx="1940561" cy="621755"/>
            </a:xfrm>
            <a:prstGeom prst="rect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"/>
            <p:cNvSpPr txBox="1"/>
            <p:nvPr/>
          </p:nvSpPr>
          <p:spPr>
            <a:xfrm>
              <a:off x="5414778" y="4418897"/>
              <a:ext cx="1940561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nastaje </a:t>
              </a: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povezivanjem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414778" y="5301790"/>
              <a:ext cx="1957025" cy="621755"/>
            </a:xfrm>
            <a:prstGeom prst="rect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"/>
            <p:cNvSpPr txBox="1"/>
            <p:nvPr/>
          </p:nvSpPr>
          <p:spPr>
            <a:xfrm>
              <a:off x="5414778" y="5301790"/>
              <a:ext cx="1957025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nastaje </a:t>
              </a: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uvrštavanjem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013771" y="1770218"/>
              <a:ext cx="2417609" cy="621755"/>
            </a:xfrm>
            <a:prstGeom prst="rect">
              <a:avLst/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"/>
            <p:cNvSpPr txBox="1"/>
            <p:nvPr/>
          </p:nvSpPr>
          <p:spPr>
            <a:xfrm>
              <a:off x="7013771" y="1770218"/>
              <a:ext cx="2417609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Impact"/>
                <a:buNone/>
              </a:pPr>
              <a:r>
                <a:rPr b="0" i="0" lang="hr-HR" sz="24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predikat u rečenici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7618174" y="2653111"/>
              <a:ext cx="2376810" cy="621755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"/>
            <p:cNvSpPr txBox="1"/>
            <p:nvPr/>
          </p:nvSpPr>
          <p:spPr>
            <a:xfrm>
              <a:off x="7618174" y="2653111"/>
              <a:ext cx="2376810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rečenica </a:t>
              </a: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 izrečenim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predikatom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7618174" y="3536004"/>
              <a:ext cx="2434285" cy="621755"/>
            </a:xfrm>
            <a:prstGeom prst="rect">
              <a:avLst/>
            </a:prstGeom>
            <a:solidFill>
              <a:srgbClr val="FE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 txBox="1"/>
            <p:nvPr/>
          </p:nvSpPr>
          <p:spPr>
            <a:xfrm>
              <a:off x="7618174" y="3536004"/>
              <a:ext cx="2434285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bez predikata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(neoglagoljena)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9692518" y="1770218"/>
              <a:ext cx="2688110" cy="621755"/>
            </a:xfrm>
            <a:prstGeom prst="rect">
              <a:avLst/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"/>
            <p:cNvSpPr txBox="1"/>
            <p:nvPr/>
          </p:nvSpPr>
          <p:spPr>
            <a:xfrm>
              <a:off x="9692518" y="1770218"/>
              <a:ext cx="2688110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Impact"/>
                <a:buNone/>
              </a:pPr>
              <a:r>
                <a:rPr b="0" i="0" lang="hr-HR" sz="24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subjekt u rečenici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0364546" y="2653111"/>
              <a:ext cx="2395127" cy="621755"/>
            </a:xfrm>
            <a:prstGeom prst="rect">
              <a:avLst/>
            </a:prstGeom>
            <a:solidFill>
              <a:srgbClr val="F4B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 txBox="1"/>
            <p:nvPr/>
          </p:nvSpPr>
          <p:spPr>
            <a:xfrm>
              <a:off x="10364546" y="2653111"/>
              <a:ext cx="2395127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rečenica s </a:t>
              </a: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izrečenim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subjektom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10364546" y="3536004"/>
              <a:ext cx="2589649" cy="621755"/>
            </a:xfrm>
            <a:prstGeom prst="rect">
              <a:avLst/>
            </a:prstGeom>
            <a:solidFill>
              <a:srgbClr val="F4B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"/>
            <p:cNvSpPr txBox="1"/>
            <p:nvPr/>
          </p:nvSpPr>
          <p:spPr>
            <a:xfrm>
              <a:off x="10364546" y="3536004"/>
              <a:ext cx="2589649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rečenica s </a:t>
              </a: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neizrečenim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subjektom (zamjenica)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10364546" y="4418897"/>
              <a:ext cx="2492394" cy="621755"/>
            </a:xfrm>
            <a:prstGeom prst="rect">
              <a:avLst/>
            </a:prstGeom>
            <a:solidFill>
              <a:srgbClr val="F4B0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"/>
            <p:cNvSpPr txBox="1"/>
            <p:nvPr/>
          </p:nvSpPr>
          <p:spPr>
            <a:xfrm>
              <a:off x="10364546" y="4418897"/>
              <a:ext cx="2492394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besubjektna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rečenica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3642009" y="887325"/>
              <a:ext cx="4034908" cy="621755"/>
            </a:xfrm>
            <a:prstGeom prst="rect">
              <a:avLst/>
            </a:pr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"/>
            <p:cNvSpPr txBox="1"/>
            <p:nvPr/>
          </p:nvSpPr>
          <p:spPr>
            <a:xfrm>
              <a:off x="3642009" y="887325"/>
              <a:ext cx="4034908" cy="621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 priopćajnoj svrsi: 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izjavna, upitna i usklična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8" name="Google Shape;208;p3"/>
          <p:cNvPicPr preferRelativeResize="0"/>
          <p:nvPr/>
        </p:nvPicPr>
        <p:blipFill rotWithShape="1">
          <a:blip r:embed="rId6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209" name="Google Shape;209;p3"/>
          <p:cNvPicPr preferRelativeResize="0"/>
          <p:nvPr/>
        </p:nvPicPr>
        <p:blipFill rotWithShape="1">
          <a:blip r:embed="rId6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10" name="Google Shape;210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37921" y="5876543"/>
            <a:ext cx="1830054" cy="774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" name="Google Shape;1017;p30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1018" name="Google Shape;1018;p30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019" name="Google Shape;101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8147" y="627942"/>
            <a:ext cx="3304674" cy="3304674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30"/>
          <p:cNvSpPr txBox="1"/>
          <p:nvPr/>
        </p:nvSpPr>
        <p:spPr>
          <a:xfrm>
            <a:off x="4860757" y="168442"/>
            <a:ext cx="453189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Problemski članak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2" name="Google Shape;1022;p30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3" name="Google Shape;1023;p30"/>
          <p:cNvGrpSpPr/>
          <p:nvPr/>
        </p:nvGrpSpPr>
        <p:grpSpPr>
          <a:xfrm>
            <a:off x="310367" y="896129"/>
            <a:ext cx="5924883" cy="5418666"/>
            <a:chOff x="-45233" y="0"/>
            <a:chExt cx="5924883" cy="5418666"/>
          </a:xfrm>
        </p:grpSpPr>
        <p:sp>
          <p:nvSpPr>
            <p:cNvPr id="1024" name="Google Shape;1024;p30"/>
            <p:cNvSpPr/>
            <p:nvPr/>
          </p:nvSpPr>
          <p:spPr>
            <a:xfrm>
              <a:off x="-45233" y="0"/>
              <a:ext cx="4562160" cy="975360"/>
            </a:xfrm>
            <a:prstGeom prst="roundRect">
              <a:avLst>
                <a:gd fmla="val 10000" name="adj"/>
              </a:avLst>
            </a:prstGeom>
            <a:solidFill>
              <a:srgbClr val="AC5A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0"/>
            <p:cNvSpPr txBox="1"/>
            <p:nvPr/>
          </p:nvSpPr>
          <p:spPr>
            <a:xfrm>
              <a:off x="-16666" y="28567"/>
              <a:ext cx="3395554" cy="918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Problemski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je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 članak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tekst 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 kojemu se pokušava riješiti neki problem.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95447" y="1110826"/>
              <a:ext cx="4562160" cy="975360"/>
            </a:xfrm>
            <a:prstGeom prst="roundRect">
              <a:avLst>
                <a:gd fmla="val 10000" name="adj"/>
              </a:avLst>
            </a:prstGeom>
            <a:solidFill>
              <a:srgbClr val="E08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0"/>
            <p:cNvSpPr txBox="1"/>
            <p:nvPr/>
          </p:nvSpPr>
          <p:spPr>
            <a:xfrm>
              <a:off x="324014" y="1139393"/>
              <a:ext cx="3530361" cy="918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Pripada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raspravljačkom</a:t>
              </a:r>
              <a:b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tipu teksta.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93550" y="2173519"/>
              <a:ext cx="5214184" cy="975360"/>
            </a:xfrm>
            <a:prstGeom prst="roundRect">
              <a:avLst>
                <a:gd fmla="val 10000" name="adj"/>
              </a:avLst>
            </a:prstGeom>
            <a:solidFill>
              <a:srgbClr val="EFB3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0"/>
            <p:cNvSpPr txBox="1"/>
            <p:nvPr/>
          </p:nvSpPr>
          <p:spPr>
            <a:xfrm>
              <a:off x="122117" y="2202086"/>
              <a:ext cx="4043086" cy="918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Problemski je članak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novinarska vrsta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teksta.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168691" y="3292373"/>
              <a:ext cx="5424454" cy="975360"/>
            </a:xfrm>
            <a:prstGeom prst="roundRect">
              <a:avLst>
                <a:gd fmla="val 10000" name="adj"/>
              </a:avLst>
            </a:prstGeom>
            <a:solidFill>
              <a:srgbClr val="EFB3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0"/>
            <p:cNvSpPr txBox="1"/>
            <p:nvPr/>
          </p:nvSpPr>
          <p:spPr>
            <a:xfrm>
              <a:off x="197258" y="3320940"/>
              <a:ext cx="4208434" cy="918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 problemskom članku autor upozorava na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problem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utvrđuje uzroke problema i predlaže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rješenja.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1317490" y="4443306"/>
              <a:ext cx="4562160" cy="975360"/>
            </a:xfrm>
            <a:prstGeom prst="roundRect">
              <a:avLst>
                <a:gd fmla="val 10000" name="adj"/>
              </a:avLst>
            </a:prstGeom>
            <a:solidFill>
              <a:srgbClr val="E080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0"/>
            <p:cNvSpPr txBox="1"/>
            <p:nvPr/>
          </p:nvSpPr>
          <p:spPr>
            <a:xfrm>
              <a:off x="1346057" y="4471873"/>
              <a:ext cx="3530361" cy="918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Pisan je složenim rečenicama.</a:t>
              </a:r>
              <a:endPara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3882943" y="712554"/>
              <a:ext cx="633984" cy="633984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F5C5B4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0"/>
            <p:cNvSpPr txBox="1"/>
            <p:nvPr/>
          </p:nvSpPr>
          <p:spPr>
            <a:xfrm>
              <a:off x="4025589" y="712554"/>
              <a:ext cx="348692" cy="4770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550" lIns="35550" spcFirstLastPara="1" rIns="35550" wrap="square" tIns="35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4223624" y="1823381"/>
              <a:ext cx="633984" cy="633984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F5C5B4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0"/>
            <p:cNvSpPr txBox="1"/>
            <p:nvPr/>
          </p:nvSpPr>
          <p:spPr>
            <a:xfrm>
              <a:off x="4366270" y="1823381"/>
              <a:ext cx="348692" cy="4770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550" lIns="35550" spcFirstLastPara="1" rIns="35550" wrap="square" tIns="35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4564305" y="2917952"/>
              <a:ext cx="633984" cy="633984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F5C5B4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0"/>
            <p:cNvSpPr txBox="1"/>
            <p:nvPr/>
          </p:nvSpPr>
          <p:spPr>
            <a:xfrm>
              <a:off x="4706951" y="2917952"/>
              <a:ext cx="348692" cy="4770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550" lIns="35550" spcFirstLastPara="1" rIns="35550" wrap="square" tIns="35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4904986" y="4039616"/>
              <a:ext cx="633984" cy="633984"/>
            </a:xfrm>
            <a:prstGeom prst="downArrow">
              <a:avLst>
                <a:gd fmla="val 55000" name="adj1"/>
                <a:gd fmla="val 45000" name="adj2"/>
              </a:avLst>
            </a:prstGeom>
            <a:solidFill>
              <a:srgbClr val="F5C5B4">
                <a:alpha val="89411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0"/>
            <p:cNvSpPr txBox="1"/>
            <p:nvPr/>
          </p:nvSpPr>
          <p:spPr>
            <a:xfrm>
              <a:off x="5047632" y="4039616"/>
              <a:ext cx="348692" cy="4770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550" lIns="35550" spcFirstLastPara="1" rIns="35550" wrap="square" tIns="35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r>
                <a:t/>
              </a:r>
              <a:endPara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2" name="Google Shape;1042;p30"/>
          <p:cNvSpPr/>
          <p:nvPr/>
        </p:nvSpPr>
        <p:spPr>
          <a:xfrm>
            <a:off x="8601760" y="542186"/>
            <a:ext cx="218585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hr-HR" sz="4000" u="none" cap="none" strike="noStrike">
                <a:solidFill>
                  <a:srgbClr val="DBDBDB"/>
                </a:solidFill>
                <a:latin typeface="Calibri"/>
                <a:ea typeface="Calibri"/>
                <a:cs typeface="Calibri"/>
                <a:sym typeface="Calibri"/>
              </a:rPr>
              <a:t>Struktura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3" name="Google Shape;1043;p30"/>
          <p:cNvGrpSpPr/>
          <p:nvPr/>
        </p:nvGrpSpPr>
        <p:grpSpPr>
          <a:xfrm>
            <a:off x="6522135" y="1023950"/>
            <a:ext cx="5291855" cy="5418666"/>
            <a:chOff x="1418072" y="0"/>
            <a:chExt cx="5291855" cy="5418666"/>
          </a:xfrm>
        </p:grpSpPr>
        <p:sp>
          <p:nvSpPr>
            <p:cNvPr id="1044" name="Google Shape;1044;p30"/>
            <p:cNvSpPr/>
            <p:nvPr/>
          </p:nvSpPr>
          <p:spPr>
            <a:xfrm>
              <a:off x="2142476" y="0"/>
              <a:ext cx="2608149" cy="2608546"/>
            </a:xfrm>
            <a:custGeom>
              <a:rect b="b" l="l" r="r" t="t"/>
              <a:pathLst>
                <a:path extrusionOk="0" h="120000" w="120000">
                  <a:moveTo>
                    <a:pt x="8412" y="60000"/>
                  </a:moveTo>
                  <a:lnTo>
                    <a:pt x="8412" y="60000"/>
                  </a:lnTo>
                  <a:cubicBezTo>
                    <a:pt x="8412" y="32962"/>
                    <a:pt x="29287" y="10511"/>
                    <a:pt x="56253" y="8547"/>
                  </a:cubicBezTo>
                  <a:cubicBezTo>
                    <a:pt x="83219" y="6583"/>
                    <a:pt x="107126" y="25773"/>
                    <a:pt x="111044" y="52526"/>
                  </a:cubicBezTo>
                  <a:cubicBezTo>
                    <a:pt x="114961" y="79279"/>
                    <a:pt x="97559" y="104517"/>
                    <a:pt x="71162" y="110367"/>
                  </a:cubicBezTo>
                  <a:lnTo>
                    <a:pt x="70593" y="118429"/>
                  </a:lnTo>
                  <a:lnTo>
                    <a:pt x="56830" y="104890"/>
                  </a:lnTo>
                  <a:lnTo>
                    <a:pt x="72706" y="88508"/>
                  </a:lnTo>
                  <a:lnTo>
                    <a:pt x="72145" y="96445"/>
                  </a:lnTo>
                  <a:cubicBezTo>
                    <a:pt x="90761" y="90240"/>
                    <a:pt x="101708" y="70999"/>
                    <a:pt x="97532" y="51824"/>
                  </a:cubicBezTo>
                  <a:cubicBezTo>
                    <a:pt x="93356" y="32649"/>
                    <a:pt x="75399" y="19705"/>
                    <a:pt x="55889" y="21805"/>
                  </a:cubicBezTo>
                  <a:cubicBezTo>
                    <a:pt x="36379" y="23906"/>
                    <a:pt x="21588" y="40375"/>
                    <a:pt x="21588" y="60000"/>
                  </a:cubicBezTo>
                  <a:close/>
                </a:path>
              </a:pathLst>
            </a:custGeom>
            <a:gradFill>
              <a:gsLst>
                <a:gs pos="0">
                  <a:srgbClr val="FFC647"/>
                </a:gs>
                <a:gs pos="50000">
                  <a:srgbClr val="FFC600"/>
                </a:gs>
                <a:gs pos="100000">
                  <a:srgbClr val="E3B4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4262948" y="519226"/>
              <a:ext cx="2250154" cy="1043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0"/>
            <p:cNvSpPr txBox="1"/>
            <p:nvPr/>
          </p:nvSpPr>
          <p:spPr>
            <a:xfrm>
              <a:off x="4262948" y="519226"/>
              <a:ext cx="2250154" cy="1043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-228600" lvl="1" marL="22860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Impact"/>
                <a:buChar char="•"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Imenovanje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problema i objašnjavanje njegova značenja.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718963" y="941764"/>
              <a:ext cx="1449298" cy="724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0"/>
            <p:cNvSpPr txBox="1"/>
            <p:nvPr/>
          </p:nvSpPr>
          <p:spPr>
            <a:xfrm>
              <a:off x="2718963" y="941764"/>
              <a:ext cx="1449298" cy="724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Postavljanje problema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1418072" y="1498803"/>
              <a:ext cx="2608149" cy="2608546"/>
            </a:xfrm>
            <a:custGeom>
              <a:rect b="b" l="l" r="r" t="t"/>
              <a:pathLst>
                <a:path extrusionOk="0" h="120000" w="120000">
                  <a:moveTo>
                    <a:pt x="96481" y="23524"/>
                  </a:moveTo>
                  <a:lnTo>
                    <a:pt x="87165" y="32840"/>
                  </a:lnTo>
                  <a:cubicBezTo>
                    <a:pt x="75945" y="21617"/>
                    <a:pt x="58981" y="18448"/>
                    <a:pt x="44467" y="24866"/>
                  </a:cubicBezTo>
                  <a:cubicBezTo>
                    <a:pt x="29954" y="31283"/>
                    <a:pt x="20881" y="45964"/>
                    <a:pt x="21631" y="61816"/>
                  </a:cubicBezTo>
                  <a:cubicBezTo>
                    <a:pt x="22381" y="77668"/>
                    <a:pt x="32801" y="91427"/>
                    <a:pt x="47855" y="96445"/>
                  </a:cubicBezTo>
                  <a:lnTo>
                    <a:pt x="47294" y="88508"/>
                  </a:lnTo>
                  <a:lnTo>
                    <a:pt x="63170" y="104890"/>
                  </a:lnTo>
                  <a:lnTo>
                    <a:pt x="49407" y="118429"/>
                  </a:lnTo>
                  <a:lnTo>
                    <a:pt x="48838" y="110367"/>
                  </a:lnTo>
                  <a:lnTo>
                    <a:pt x="48838" y="110367"/>
                  </a:lnTo>
                  <a:cubicBezTo>
                    <a:pt x="27395" y="105615"/>
                    <a:pt x="11311" y="87806"/>
                    <a:pt x="8761" y="65990"/>
                  </a:cubicBezTo>
                  <a:cubicBezTo>
                    <a:pt x="6211" y="44174"/>
                    <a:pt x="17753" y="23136"/>
                    <a:pt x="37522" y="13566"/>
                  </a:cubicBezTo>
                  <a:cubicBezTo>
                    <a:pt x="57291" y="3995"/>
                    <a:pt x="80952" y="7992"/>
                    <a:pt x="96481" y="23524"/>
                  </a:cubicBezTo>
                  <a:close/>
                </a:path>
              </a:pathLst>
            </a:custGeom>
            <a:gradFill>
              <a:gsLst>
                <a:gs pos="0">
                  <a:srgbClr val="4DE560"/>
                </a:gs>
                <a:gs pos="50000">
                  <a:srgbClr val="16EA3F"/>
                </a:gs>
                <a:gs pos="100000">
                  <a:srgbClr val="08D93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3589750" y="2053985"/>
              <a:ext cx="3090985" cy="1456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0"/>
            <p:cNvSpPr txBox="1"/>
            <p:nvPr/>
          </p:nvSpPr>
          <p:spPr>
            <a:xfrm>
              <a:off x="3589750" y="2053985"/>
              <a:ext cx="3090985" cy="1456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-228600" lvl="1" marL="22860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Impact"/>
                <a:buChar char="•"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Istraživanje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uzroka problema.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28600" lvl="1" marL="228600" marR="0" rtl="0" algn="ctr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Iznošenje i 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razmatranje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mogućih rješenja.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1788559" y="2111121"/>
              <a:ext cx="2029119" cy="13567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0"/>
            <p:cNvSpPr txBox="1"/>
            <p:nvPr/>
          </p:nvSpPr>
          <p:spPr>
            <a:xfrm>
              <a:off x="1788559" y="2111121"/>
              <a:ext cx="2029119" cy="13567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Razmatranje uzroka i traženje mogućih rješenja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328108" y="3176964"/>
              <a:ext cx="2240804" cy="2241702"/>
            </a:xfrm>
            <a:prstGeom prst="blockArc">
              <a:avLst>
                <a:gd fmla="val 13500000" name="adj1"/>
                <a:gd fmla="val 10800000" name="adj2"/>
                <a:gd fmla="val 12740" name="adj3"/>
              </a:avLst>
            </a:prstGeom>
            <a:gradFill>
              <a:gsLst>
                <a:gs pos="0">
                  <a:srgbClr val="5E80C9"/>
                </a:gs>
                <a:gs pos="50000">
                  <a:srgbClr val="3B6FC9"/>
                </a:gs>
                <a:gs pos="100000">
                  <a:srgbClr val="2E5FB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4357194" y="3791983"/>
              <a:ext cx="2352733" cy="1043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0"/>
            <p:cNvSpPr txBox="1"/>
            <p:nvPr/>
          </p:nvSpPr>
          <p:spPr>
            <a:xfrm>
              <a:off x="4357194" y="3791983"/>
              <a:ext cx="2352733" cy="1043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-228600" lvl="1" marL="22860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Impact"/>
                <a:buChar char="•"/>
              </a:pPr>
              <a:r>
                <a:rPr b="0" i="0" lang="hr-HR" sz="2000" u="none" cap="none" strike="noStrike">
                  <a:solidFill>
                    <a:schemeClr val="dk1"/>
                  </a:solidFill>
                  <a:latin typeface="Impact"/>
                  <a:ea typeface="Impact"/>
                  <a:cs typeface="Impact"/>
                  <a:sym typeface="Impact"/>
                </a:rPr>
                <a:t>Odabir</a:t>
              </a:r>
              <a:r>
                <a:rPr b="0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jednoga od rješenja i razmatranje provedbe.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577382" y="3958878"/>
              <a:ext cx="1739317" cy="724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0"/>
            <p:cNvSpPr txBox="1"/>
            <p:nvPr/>
          </p:nvSpPr>
          <p:spPr>
            <a:xfrm>
              <a:off x="2577382" y="3958878"/>
              <a:ext cx="1739317" cy="724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Predstavljanje mogućih  rješenja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Google Shape;1063;p31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1064" name="Google Shape;1064;p31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065" name="Google Shape;106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2384" y="6094715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31"/>
          <p:cNvSpPr txBox="1"/>
          <p:nvPr/>
        </p:nvSpPr>
        <p:spPr>
          <a:xfrm>
            <a:off x="4860757" y="168442"/>
            <a:ext cx="453189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Životopis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7" name="Google Shape;1067;p31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31"/>
          <p:cNvSpPr txBox="1"/>
          <p:nvPr/>
        </p:nvSpPr>
        <p:spPr>
          <a:xfrm>
            <a:off x="258959" y="875444"/>
            <a:ext cx="6858001" cy="923330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Životopis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 tekst napisan administrativno-poslovnim stilom.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životopisu se sažeto i jasno nižu podatci </a:t>
            </a:r>
            <a:r>
              <a:rPr b="0" i="0" lang="hr-HR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važni za poslovni život osobe 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koja ga piše. Najčešće se prilaže drugim administrativnim obrascima.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iography Svg Png Icon Free Download (#562573) - OnlineWebFonts.COM" id="1069" name="Google Shape;1069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451512">
            <a:off x="584240" y="1859294"/>
            <a:ext cx="1694802" cy="1837276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31"/>
          <p:cNvSpPr txBox="1"/>
          <p:nvPr/>
        </p:nvSpPr>
        <p:spPr>
          <a:xfrm>
            <a:off x="6726654" y="2505670"/>
            <a:ext cx="4798594" cy="923330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cap="flat" cmpd="sng" w="952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Molba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 tekst pisan administrativno-poslovnim stilom koji se upućuje ustanovi ili osobi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nešto omogući.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1"/>
          <p:cNvSpPr txBox="1"/>
          <p:nvPr/>
        </p:nvSpPr>
        <p:spPr>
          <a:xfrm>
            <a:off x="6593304" y="3551209"/>
            <a:ext cx="5065295" cy="2308324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hr-HR" sz="18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ime i prezime, adresa </a:t>
            </a:r>
            <a:r>
              <a:rPr b="0" i="1" lang="hr-HR" sz="1800" u="none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rPr>
              <a:t>pošiljatelja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hr-HR" sz="18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		                ime i adresa </a:t>
            </a:r>
            <a:r>
              <a:rPr b="0" i="1" lang="hr-HR" sz="1800" u="none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rPr>
              <a:t>primatelja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1" sz="1800" u="none" cap="none" strike="noStrike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hr-HR" sz="18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naslov (predmet molbe)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hr-HR" sz="18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tekst molbe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1" sz="1800" u="none" cap="none" strike="noStrike">
              <a:solidFill>
                <a:srgbClr val="38562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hr-HR" sz="18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pozdrav i potpis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hr-HR" sz="1800" u="none" cap="none" strike="noStrike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popis priloga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Životopis – Besplatni primjer – download – Posao na dlanu" id="1072" name="Google Shape;1072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97172" y="304944"/>
            <a:ext cx="2195480" cy="19393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uropass curriculum vitae - TrackTest English" id="1073" name="Google Shape;1073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378898" y="814773"/>
            <a:ext cx="2350169" cy="13971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uropass-CV-20150813-Prstec-HR 2" id="1074" name="Google Shape;1074;p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141337" y="2211953"/>
            <a:ext cx="3163068" cy="4477213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411"/>
              </a:srgbClr>
            </a:outerShdw>
          </a:effectLst>
        </p:spPr>
      </p:pic>
      <p:sp>
        <p:nvSpPr>
          <p:cNvPr id="1075" name="Google Shape;1075;p31"/>
          <p:cNvSpPr/>
          <p:nvPr/>
        </p:nvSpPr>
        <p:spPr>
          <a:xfrm>
            <a:off x="150631" y="4212815"/>
            <a:ext cx="298928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Životopis u </a:t>
            </a:r>
            <a:r>
              <a:rPr b="0" i="0" lang="hr-HR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Europass formatu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obuhvaća: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osobne informacije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radno iskustvo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obrazovanje i osposobljavanje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osobne vještine.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p31"/>
          <p:cNvSpPr/>
          <p:nvPr/>
        </p:nvSpPr>
        <p:spPr>
          <a:xfrm>
            <a:off x="1771441" y="3235731"/>
            <a:ext cx="1367043" cy="1002991"/>
          </a:xfrm>
          <a:prstGeom prst="bentArrow">
            <a:avLst>
              <a:gd fmla="val 25000" name="adj1"/>
              <a:gd fmla="val 26194" name="adj2"/>
              <a:gd fmla="val 25000" name="adj3"/>
              <a:gd fmla="val 43750" name="adj4"/>
            </a:avLst>
          </a:prstGeom>
          <a:solidFill>
            <a:schemeClr val="accent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ownload Free png Girl with computer png 1 » PNG Image - DLPNG.com" id="1077" name="Google Shape;1077;p3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395035" y="3539571"/>
            <a:ext cx="3530266" cy="3530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216" name="Google Shape;216;p4"/>
          <p:cNvSpPr/>
          <p:nvPr/>
        </p:nvSpPr>
        <p:spPr>
          <a:xfrm>
            <a:off x="8575199" y="1443789"/>
            <a:ext cx="379066" cy="455807"/>
          </a:xfrm>
          <a:prstGeom prst="ellipse">
            <a:avLst/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4"/>
          <p:cNvSpPr txBox="1"/>
          <p:nvPr/>
        </p:nvSpPr>
        <p:spPr>
          <a:xfrm>
            <a:off x="3975658" y="217098"/>
            <a:ext cx="595964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Nezavisnosložena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4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4"/>
          <p:cNvGrpSpPr/>
          <p:nvPr/>
        </p:nvGrpSpPr>
        <p:grpSpPr>
          <a:xfrm>
            <a:off x="119503" y="1327564"/>
            <a:ext cx="6335361" cy="5015481"/>
            <a:chOff x="500613" y="-116225"/>
            <a:chExt cx="6335361" cy="5015481"/>
          </a:xfrm>
        </p:grpSpPr>
        <p:sp>
          <p:nvSpPr>
            <p:cNvPr id="220" name="Google Shape;220;p4"/>
            <p:cNvSpPr/>
            <p:nvPr/>
          </p:nvSpPr>
          <p:spPr>
            <a:xfrm>
              <a:off x="1189557" y="-116225"/>
              <a:ext cx="4957473" cy="4957473"/>
            </a:xfrm>
            <a:custGeom>
              <a:rect b="b" l="l" r="r" t="t"/>
              <a:pathLst>
                <a:path extrusionOk="0" h="120000" w="120000">
                  <a:moveTo>
                    <a:pt x="79012" y="6882"/>
                  </a:moveTo>
                  <a:lnTo>
                    <a:pt x="79012" y="6882"/>
                  </a:lnTo>
                  <a:cubicBezTo>
                    <a:pt x="103084" y="15497"/>
                    <a:pt x="118353" y="39224"/>
                    <a:pt x="116222" y="64702"/>
                  </a:cubicBezTo>
                  <a:cubicBezTo>
                    <a:pt x="114091" y="90181"/>
                    <a:pt x="95093" y="111041"/>
                    <a:pt x="69924" y="115538"/>
                  </a:cubicBezTo>
                  <a:cubicBezTo>
                    <a:pt x="44755" y="120036"/>
                    <a:pt x="19709" y="107045"/>
                    <a:pt x="8886" y="83882"/>
                  </a:cubicBezTo>
                  <a:cubicBezTo>
                    <a:pt x="-1937" y="60718"/>
                    <a:pt x="4170" y="33172"/>
                    <a:pt x="23769" y="16753"/>
                  </a:cubicBezTo>
                  <a:lnTo>
                    <a:pt x="21735" y="13822"/>
                  </a:lnTo>
                  <a:lnTo>
                    <a:pt x="29723" y="16388"/>
                  </a:lnTo>
                  <a:lnTo>
                    <a:pt x="29614" y="25172"/>
                  </a:lnTo>
                  <a:lnTo>
                    <a:pt x="27581" y="22243"/>
                  </a:lnTo>
                  <a:lnTo>
                    <a:pt x="27581" y="22243"/>
                  </a:lnTo>
                  <a:cubicBezTo>
                    <a:pt x="10513" y="36898"/>
                    <a:pt x="5399" y="61181"/>
                    <a:pt x="15107" y="81475"/>
                  </a:cubicBezTo>
                  <a:cubicBezTo>
                    <a:pt x="24815" y="101769"/>
                    <a:pt x="46930" y="113027"/>
                    <a:pt x="69051" y="108935"/>
                  </a:cubicBezTo>
                  <a:cubicBezTo>
                    <a:pt x="91172" y="104844"/>
                    <a:pt x="107797" y="86421"/>
                    <a:pt x="109604" y="63997"/>
                  </a:cubicBezTo>
                  <a:cubicBezTo>
                    <a:pt x="111411" y="41574"/>
                    <a:pt x="97950" y="20726"/>
                    <a:pt x="76770" y="13145"/>
                  </a:cubicBezTo>
                  <a:close/>
                </a:path>
              </a:pathLst>
            </a:custGeom>
            <a:gradFill>
              <a:gsLst>
                <a:gs pos="0">
                  <a:srgbClr val="E6E6E6"/>
                </a:gs>
                <a:gs pos="50000">
                  <a:srgbClr val="E0E0E0"/>
                </a:gs>
                <a:gs pos="100000">
                  <a:srgbClr val="C5C5C5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2511205" y="-85549"/>
              <a:ext cx="2314177" cy="1157088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 txBox="1"/>
            <p:nvPr/>
          </p:nvSpPr>
          <p:spPr>
            <a:xfrm>
              <a:off x="2567689" y="-29065"/>
              <a:ext cx="2201209" cy="1044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rečenica u kojoj je izrečeno najmanje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dva predikata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4521797" y="1375231"/>
              <a:ext cx="2314177" cy="1157088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BA8F8F"/>
                </a:gs>
                <a:gs pos="50000">
                  <a:srgbClr val="B57F7F"/>
                </a:gs>
                <a:gs pos="100000">
                  <a:srgbClr val="A16D6D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"/>
            <p:cNvSpPr txBox="1"/>
            <p:nvPr/>
          </p:nvSpPr>
          <p:spPr>
            <a:xfrm>
              <a:off x="4578281" y="1431715"/>
              <a:ext cx="2201209" cy="1044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sastoji se od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dvije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samostalne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surečenice</a:t>
              </a:r>
              <a:endParaRPr b="0" i="0" sz="20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4068033" y="3398582"/>
              <a:ext cx="2231168" cy="1500674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CE7070"/>
                </a:gs>
                <a:gs pos="50000">
                  <a:srgbClr val="CD5455"/>
                </a:gs>
                <a:gs pos="100000">
                  <a:srgbClr val="BB4343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"/>
            <p:cNvSpPr txBox="1"/>
            <p:nvPr/>
          </p:nvSpPr>
          <p:spPr>
            <a:xfrm>
              <a:off x="4141290" y="3471839"/>
              <a:ext cx="2084654" cy="1354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veznička rečenica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– surečenice su </a:t>
              </a:r>
              <a:r>
                <a:rPr b="1" i="0" lang="hr-HR" sz="2000" u="none" cap="none" strike="noStrike">
                  <a:solidFill>
                    <a:srgbClr val="FFF2CC"/>
                  </a:solidFill>
                  <a:latin typeface="Calibri"/>
                  <a:ea typeface="Calibri"/>
                  <a:cs typeface="Calibri"/>
                  <a:sym typeface="Calibri"/>
                </a:rPr>
                <a:t>povezane veznikom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(povezivanje)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72688" y="3435352"/>
              <a:ext cx="2824708" cy="1459239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E45353"/>
                </a:gs>
                <a:gs pos="50000">
                  <a:srgbClr val="E72626"/>
                </a:gs>
                <a:gs pos="100000">
                  <a:srgbClr val="D61717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 txBox="1"/>
            <p:nvPr/>
          </p:nvSpPr>
          <p:spPr>
            <a:xfrm>
              <a:off x="843922" y="3506586"/>
              <a:ext cx="2682240" cy="13167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rgbClr val="262626"/>
                  </a:solidFill>
                  <a:latin typeface="Impact"/>
                  <a:ea typeface="Impact"/>
                  <a:cs typeface="Impact"/>
                  <a:sym typeface="Impact"/>
                </a:rPr>
                <a:t>neveznička rečenica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– surečenice su </a:t>
              </a:r>
              <a:b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hr-HR" sz="2000" u="none" cap="none" strike="noStrike">
                  <a:solidFill>
                    <a:srgbClr val="FFF2CC"/>
                  </a:solidFill>
                  <a:latin typeface="Calibri"/>
                  <a:ea typeface="Calibri"/>
                  <a:cs typeface="Calibri"/>
                  <a:sym typeface="Calibri"/>
                </a:rPr>
                <a:t>povezane zarezom </a:t>
              </a:r>
              <a:b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(nizanje – rečenični niz)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500613" y="1375231"/>
              <a:ext cx="2314177" cy="1157088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F4747"/>
                </a:gs>
                <a:gs pos="50000">
                  <a:srgbClr val="FF0000"/>
                </a:gs>
                <a:gs pos="100000">
                  <a:srgbClr val="E300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 txBox="1"/>
            <p:nvPr/>
          </p:nvSpPr>
          <p:spPr>
            <a:xfrm>
              <a:off x="557097" y="1431715"/>
              <a:ext cx="2201209" cy="1044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None/>
              </a:pPr>
              <a:r>
                <a:rPr b="1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vrste: </a:t>
              </a:r>
              <a:r>
                <a:rPr b="0" i="0" lang="hr-HR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sastavna, rastavna, suprotna, isključna, zaključna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" name="Google Shape;231;p4"/>
          <p:cNvSpPr txBox="1"/>
          <p:nvPr/>
        </p:nvSpPr>
        <p:spPr>
          <a:xfrm>
            <a:off x="6342633" y="1449718"/>
            <a:ext cx="539678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r-HR" sz="2400" u="sng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Došao je </a:t>
            </a:r>
            <a:r>
              <a:rPr b="1" i="0" lang="hr-HR" sz="24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u školu   </a:t>
            </a:r>
            <a:r>
              <a:rPr b="1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  </a:t>
            </a:r>
            <a:r>
              <a:rPr b="1" i="0" lang="hr-HR" sz="2400" u="sng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pozdravio</a:t>
            </a:r>
            <a:r>
              <a:rPr b="1" i="0" lang="hr-HR" sz="2400" u="none" cap="none" strike="noStrike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 prijatelje.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138584" y="1854191"/>
            <a:ext cx="2444142" cy="933999"/>
          </a:xfrm>
          <a:prstGeom prst="up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accent3"/>
          </a:solidFill>
          <a:ln cap="flat" cmpd="sng" w="12700">
            <a:solidFill>
              <a:srgbClr val="78787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4"/>
          <p:cNvSpPr/>
          <p:nvPr/>
        </p:nvSpPr>
        <p:spPr>
          <a:xfrm>
            <a:off x="6138584" y="2125709"/>
            <a:ext cx="255082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surečenica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(jednostavna rečenica)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4"/>
          <p:cNvSpPr/>
          <p:nvPr/>
        </p:nvSpPr>
        <p:spPr>
          <a:xfrm>
            <a:off x="8961793" y="1899596"/>
            <a:ext cx="2544474" cy="933999"/>
          </a:xfrm>
          <a:prstGeom prst="up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accent3"/>
          </a:solidFill>
          <a:ln cap="flat" cmpd="sng" w="12700">
            <a:solidFill>
              <a:srgbClr val="78787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8955439" y="2154894"/>
            <a:ext cx="255082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surečenica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hr-H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(jednostavna rečenica)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6726891" y="985874"/>
            <a:ext cx="45717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hr-HR" sz="4000" u="none" cap="none" strike="noStrik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"/>
          <p:cNvSpPr/>
          <p:nvPr/>
        </p:nvSpPr>
        <p:spPr>
          <a:xfrm>
            <a:off x="9332506" y="942270"/>
            <a:ext cx="45717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hr-HR" sz="4000" u="none" cap="none" strike="noStrik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"/>
          <p:cNvSpPr/>
          <p:nvPr/>
        </p:nvSpPr>
        <p:spPr>
          <a:xfrm>
            <a:off x="8582726" y="1963311"/>
            <a:ext cx="379066" cy="135740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4"/>
          <p:cNvSpPr/>
          <p:nvPr/>
        </p:nvSpPr>
        <p:spPr>
          <a:xfrm>
            <a:off x="8247019" y="3294297"/>
            <a:ext cx="101662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7F6000"/>
                </a:solidFill>
                <a:latin typeface="Impact"/>
                <a:ea typeface="Impact"/>
                <a:cs typeface="Impact"/>
                <a:sym typeface="Impact"/>
              </a:rPr>
              <a:t>VEZNIK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"/>
          <p:cNvSpPr txBox="1"/>
          <p:nvPr/>
        </p:nvSpPr>
        <p:spPr>
          <a:xfrm>
            <a:off x="6670743" y="3903126"/>
            <a:ext cx="4427628" cy="1015663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Složena rečenica nastaje sklapanjem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dviju ili više jednostavnih rečenica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 jednu veću cjelinu.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"/>
          <p:cNvSpPr txBox="1"/>
          <p:nvPr/>
        </p:nvSpPr>
        <p:spPr>
          <a:xfrm>
            <a:off x="6196557" y="5099390"/>
            <a:ext cx="4606857" cy="923330"/>
          </a:xfrm>
          <a:prstGeom prst="rect">
            <a:avLst/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Vezničke su riječi nezavisnosloženih rečenica </a:t>
            </a:r>
            <a:r>
              <a:rPr b="0" i="0" lang="hr-HR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veznici različitih vrsta </a:t>
            </a:r>
            <a:r>
              <a:rPr b="0" i="0" lang="hr-H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tih rečenica, primjerice: a, ali, nego, i, pa, te, samo, tek, dakle…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4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43" name="Google Shape;243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ka na kojoj se prikazuje tekst, vektorska grafika&#10;&#10;Opis je automatski generiran" id="244" name="Google Shape;244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77971" y="274541"/>
            <a:ext cx="2382096" cy="1575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"/>
          <p:cNvSpPr txBox="1"/>
          <p:nvPr/>
        </p:nvSpPr>
        <p:spPr>
          <a:xfrm>
            <a:off x="4790630" y="97139"/>
            <a:ext cx="36415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Sastavna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5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5"/>
          <p:cNvGrpSpPr/>
          <p:nvPr/>
        </p:nvGrpSpPr>
        <p:grpSpPr>
          <a:xfrm>
            <a:off x="759159" y="3128555"/>
            <a:ext cx="11055711" cy="3531442"/>
            <a:chOff x="-2960084" y="-455958"/>
            <a:chExt cx="11055711" cy="3531442"/>
          </a:xfrm>
        </p:grpSpPr>
        <p:sp>
          <p:nvSpPr>
            <p:cNvPr id="252" name="Google Shape;252;p5"/>
            <p:cNvSpPr/>
            <p:nvPr/>
          </p:nvSpPr>
          <p:spPr>
            <a:xfrm>
              <a:off x="-2960084" y="-455958"/>
              <a:ext cx="3531442" cy="3531442"/>
            </a:xfrm>
            <a:prstGeom prst="blockArc">
              <a:avLst>
                <a:gd fmla="val 18900000" name="adj1"/>
                <a:gd fmla="val 2700000" name="adj2"/>
                <a:gd fmla="val 612" name="adj3"/>
              </a:avLst>
            </a:prstGeom>
            <a:noFill/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299783" y="201389"/>
              <a:ext cx="7795844" cy="402987"/>
            </a:xfrm>
            <a:prstGeom prst="rect">
              <a:avLst/>
            </a:prstGeom>
            <a:solidFill>
              <a:srgbClr val="4372C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"/>
            <p:cNvSpPr txBox="1"/>
            <p:nvPr/>
          </p:nvSpPr>
          <p:spPr>
            <a:xfrm>
              <a:off x="299783" y="201389"/>
              <a:ext cx="7795844" cy="402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31985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A35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Sadržaji surečenica imaju zajedničke elemente – </a:t>
              </a:r>
              <a:r>
                <a:rPr b="0" i="0" lang="hr-HR" sz="2000" u="none" cap="none" strike="noStrike">
                  <a:solidFill>
                    <a:srgbClr val="222A35"/>
                  </a:solidFill>
                  <a:latin typeface="Impact"/>
                  <a:ea typeface="Impact"/>
                  <a:cs typeface="Impact"/>
                  <a:sym typeface="Impact"/>
                </a:rPr>
                <a:t>sastavljaju se.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47915" y="151015"/>
              <a:ext cx="503734" cy="50373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530825" y="805975"/>
              <a:ext cx="7564801" cy="402987"/>
            </a:xfrm>
            <a:prstGeom prst="rect">
              <a:avLst/>
            </a:prstGeom>
            <a:solidFill>
              <a:srgbClr val="43BC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"/>
            <p:cNvSpPr txBox="1"/>
            <p:nvPr/>
          </p:nvSpPr>
          <p:spPr>
            <a:xfrm>
              <a:off x="530825" y="805975"/>
              <a:ext cx="7564801" cy="402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31985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A35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Surečenice su u </a:t>
              </a:r>
              <a:r>
                <a:rPr b="0" i="0" lang="hr-HR" sz="2000" u="none" cap="none" strike="noStrike">
                  <a:solidFill>
                    <a:srgbClr val="222A35"/>
                  </a:solidFill>
                  <a:latin typeface="Impact"/>
                  <a:ea typeface="Impact"/>
                  <a:cs typeface="Impact"/>
                  <a:sym typeface="Impact"/>
                </a:rPr>
                <a:t>nezavisnom</a:t>
              </a:r>
              <a:r>
                <a:rPr b="0" i="0" lang="hr-HR" sz="2000" u="none" cap="none" strike="noStrik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 odnosu.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278958" y="755602"/>
              <a:ext cx="503734" cy="50373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530825" y="1410562"/>
              <a:ext cx="7564801" cy="402987"/>
            </a:xfrm>
            <a:prstGeom prst="rect">
              <a:avLst/>
            </a:prstGeom>
            <a:solidFill>
              <a:srgbClr val="45B3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"/>
            <p:cNvSpPr txBox="1"/>
            <p:nvPr/>
          </p:nvSpPr>
          <p:spPr>
            <a:xfrm>
              <a:off x="530825" y="1410562"/>
              <a:ext cx="7564801" cy="402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31985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A35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Surečenice povezujemo </a:t>
              </a:r>
              <a:r>
                <a:rPr b="0" i="0" lang="hr-HR" sz="2000" u="none" cap="none" strike="noStrike">
                  <a:solidFill>
                    <a:srgbClr val="222A35"/>
                  </a:solidFill>
                  <a:latin typeface="Impact"/>
                  <a:ea typeface="Impact"/>
                  <a:cs typeface="Impact"/>
                  <a:sym typeface="Impact"/>
                </a:rPr>
                <a:t>sastavnim veznicima.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278958" y="1360188"/>
              <a:ext cx="503734" cy="50373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477801" y="1964517"/>
              <a:ext cx="7583095" cy="651212"/>
            </a:xfrm>
            <a:prstGeom prst="rect">
              <a:avLst/>
            </a:prstGeom>
            <a:solidFill>
              <a:srgbClr val="6FAA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"/>
            <p:cNvSpPr txBox="1"/>
            <p:nvPr/>
          </p:nvSpPr>
          <p:spPr>
            <a:xfrm>
              <a:off x="477801" y="1964517"/>
              <a:ext cx="7583095" cy="6512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31985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A35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Ispred sastavnih veznika </a:t>
              </a:r>
              <a:r>
                <a:rPr b="0" i="0" lang="hr-HR" sz="2000" u="none" cap="none" strike="noStrike">
                  <a:solidFill>
                    <a:srgbClr val="222A35"/>
                  </a:solidFill>
                  <a:latin typeface="Impact"/>
                  <a:ea typeface="Impact"/>
                  <a:cs typeface="Impact"/>
                  <a:sym typeface="Impact"/>
                </a:rPr>
                <a:t>ne pišemo zarez </a:t>
              </a:r>
              <a:br>
                <a:rPr b="0" i="0" lang="hr-HR" sz="2000" u="none" cap="none" strike="noStrik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rgbClr val="222A35"/>
                  </a:solidFill>
                  <a:latin typeface="Calibri"/>
                  <a:ea typeface="Calibri"/>
                  <a:cs typeface="Calibri"/>
                  <a:sym typeface="Calibri"/>
                </a:rPr>
                <a:t>(izuzetak isticanje i naknadno dodavanje).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7915" y="1964775"/>
              <a:ext cx="503734" cy="50373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5"/>
          <p:cNvSpPr txBox="1"/>
          <p:nvPr/>
        </p:nvSpPr>
        <p:spPr>
          <a:xfrm>
            <a:off x="360472" y="3429000"/>
            <a:ext cx="3676212" cy="36465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hr-HR" sz="2000" u="none" cap="none" strike="noStrik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Šetali su </a:t>
            </a:r>
            <a:r>
              <a:rPr b="1" i="1" lang="hr-HR" sz="2000" u="none" cap="none" strike="noStrike">
                <a:solidFill>
                  <a:srgbClr val="222A35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1" lang="hr-HR" sz="2000" u="none" cap="none" strike="noStrik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 razgovarali.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hr-HR" sz="2000" u="none" cap="none" strike="noStrik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Šetali su </a:t>
            </a:r>
            <a:r>
              <a:rPr b="1" i="1" lang="hr-HR" sz="2000" u="none" cap="none" strike="noStrike">
                <a:solidFill>
                  <a:srgbClr val="222A35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pa</a:t>
            </a:r>
            <a:r>
              <a:rPr b="0" i="1" lang="hr-HR" sz="2000" u="none" cap="none" strike="noStrik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 razgovarali.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hr-HR" sz="2000" u="none" cap="none" strike="noStrik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Šetali su </a:t>
            </a:r>
            <a:r>
              <a:rPr b="1" i="1" lang="hr-HR" sz="2000" u="none" cap="none" strike="noStrike">
                <a:solidFill>
                  <a:srgbClr val="222A35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b="0" i="1" lang="hr-HR" sz="2000" u="none" cap="none" strike="noStrik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 razgovarali.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hr-HR" sz="2000" u="none" cap="none" strike="noStrik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Nisu šetali </a:t>
            </a:r>
            <a:r>
              <a:rPr b="1" i="1" lang="hr-HR" sz="2000" u="none" cap="none" strike="noStrike">
                <a:solidFill>
                  <a:srgbClr val="222A35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ni</a:t>
            </a:r>
            <a:r>
              <a:rPr b="0" i="1" lang="hr-HR" sz="2000" u="none" cap="none" strike="noStrik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 razgovarali.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hr-HR" sz="2000" u="none" cap="none" strike="noStrik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Niti su šetali </a:t>
            </a:r>
            <a:r>
              <a:rPr b="1" i="1" lang="hr-HR" sz="2000" u="none" cap="none" strike="noStrike">
                <a:solidFill>
                  <a:srgbClr val="222A35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niti</a:t>
            </a:r>
            <a:r>
              <a:rPr b="0" i="1" lang="hr-HR" sz="2000" u="none" cap="none" strike="noStrik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 razgovarali.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1" sz="1800" u="none" cap="none" strike="noStrike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5"/>
          <p:cNvSpPr txBox="1"/>
          <p:nvPr/>
        </p:nvSpPr>
        <p:spPr>
          <a:xfrm>
            <a:off x="70708" y="1936603"/>
            <a:ext cx="3448870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dvije jednostavne rečenice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hr-HR" sz="2000" u="none" cap="none" strike="noStrik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Šetali su.   </a:t>
            </a:r>
            <a:r>
              <a:rPr b="1" i="1" lang="hr-HR" sz="2000" u="none" cap="none" strike="noStrike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Razgovarali su.</a:t>
            </a:r>
            <a:endParaRPr b="1" i="1" sz="2000" u="none" cap="none" strike="noStrike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5"/>
          <p:cNvSpPr/>
          <p:nvPr/>
        </p:nvSpPr>
        <p:spPr>
          <a:xfrm>
            <a:off x="311894" y="3184403"/>
            <a:ext cx="2869345" cy="555416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723896" y="3184403"/>
            <a:ext cx="213071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sastavne rečenice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9" name="Google Shape;269;p5"/>
          <p:cNvCxnSpPr/>
          <p:nvPr/>
        </p:nvCxnSpPr>
        <p:spPr>
          <a:xfrm>
            <a:off x="763803" y="2316483"/>
            <a:ext cx="0" cy="332927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70" name="Google Shape;270;p5"/>
          <p:cNvCxnSpPr/>
          <p:nvPr/>
        </p:nvCxnSpPr>
        <p:spPr>
          <a:xfrm>
            <a:off x="916203" y="2316483"/>
            <a:ext cx="878940" cy="247349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Cats Cartoon clipart - Puzzle, Text, Product, transparent clip art" id="271" name="Google Shape;27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642" y="158173"/>
            <a:ext cx="2676010" cy="179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"/>
          <p:cNvSpPr/>
          <p:nvPr/>
        </p:nvSpPr>
        <p:spPr>
          <a:xfrm>
            <a:off x="4050808" y="902404"/>
            <a:ext cx="7340151" cy="92333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hr-HR" sz="5400" u="none" cap="none" strike="noStrike">
                <a:solidFill>
                  <a:srgbClr val="BF9000"/>
                </a:solidFill>
                <a:latin typeface="Calibri"/>
                <a:ea typeface="Calibri"/>
                <a:cs typeface="Calibri"/>
                <a:sym typeface="Calibri"/>
              </a:rPr>
              <a:t>veznici sastavne rečenice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5"/>
          <p:cNvGrpSpPr/>
          <p:nvPr/>
        </p:nvGrpSpPr>
        <p:grpSpPr>
          <a:xfrm>
            <a:off x="4093258" y="1525182"/>
            <a:ext cx="1507167" cy="1829950"/>
            <a:chOff x="2793310" y="491607"/>
            <a:chExt cx="1507167" cy="1829950"/>
          </a:xfrm>
        </p:grpSpPr>
        <p:pic>
          <p:nvPicPr>
            <p:cNvPr descr="Polaroid Photo Frame Png Transparent Images – Free PNG Images Vector, PSD,  Clipart, Templates" id="274" name="Google Shape;274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793310" y="491607"/>
              <a:ext cx="1507167" cy="1829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5"/>
            <p:cNvSpPr/>
            <p:nvPr/>
          </p:nvSpPr>
          <p:spPr>
            <a:xfrm>
              <a:off x="3385064" y="806418"/>
              <a:ext cx="36901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hr-HR" sz="5400" u="none" cap="none" strike="noStrike">
                  <a:solidFill>
                    <a:srgbClr val="D5DBE5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6" name="Google Shape;276;p5"/>
          <p:cNvGrpSpPr/>
          <p:nvPr/>
        </p:nvGrpSpPr>
        <p:grpSpPr>
          <a:xfrm>
            <a:off x="5378073" y="1399455"/>
            <a:ext cx="1770029" cy="2039480"/>
            <a:chOff x="4169046" y="710008"/>
            <a:chExt cx="1770029" cy="2039480"/>
          </a:xfrm>
        </p:grpSpPr>
        <p:pic>
          <p:nvPicPr>
            <p:cNvPr descr="Polaroid Photo Frame Png Transparent Images – Free PNG Images Vector, PSD,  Clipart, Templates" id="277" name="Google Shape;277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-529411">
              <a:off x="4300477" y="814773"/>
              <a:ext cx="1507167" cy="1829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p5"/>
            <p:cNvSpPr/>
            <p:nvPr/>
          </p:nvSpPr>
          <p:spPr>
            <a:xfrm rot="-301753">
              <a:off x="4697547" y="1220834"/>
              <a:ext cx="843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i="0" lang="hr-HR" sz="4800" u="none" cap="none" strike="noStrike">
                  <a:solidFill>
                    <a:srgbClr val="D5DBE5"/>
                  </a:solidFill>
                  <a:latin typeface="Calibri"/>
                  <a:ea typeface="Calibri"/>
                  <a:cs typeface="Calibri"/>
                  <a:sym typeface="Calibri"/>
                </a:rPr>
                <a:t>PA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5"/>
          <p:cNvGrpSpPr/>
          <p:nvPr/>
        </p:nvGrpSpPr>
        <p:grpSpPr>
          <a:xfrm>
            <a:off x="7029660" y="1467229"/>
            <a:ext cx="1507167" cy="1829950"/>
            <a:chOff x="5762291" y="627942"/>
            <a:chExt cx="1507167" cy="1829950"/>
          </a:xfrm>
        </p:grpSpPr>
        <p:pic>
          <p:nvPicPr>
            <p:cNvPr descr="Polaroid Photo Frame Png Transparent Images – Free PNG Images Vector, PSD,  Clipart, Templates" id="280" name="Google Shape;280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762291" y="627942"/>
              <a:ext cx="1507167" cy="1829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" name="Google Shape;281;p5"/>
            <p:cNvSpPr/>
            <p:nvPr/>
          </p:nvSpPr>
          <p:spPr>
            <a:xfrm rot="298061">
              <a:off x="6196986" y="991084"/>
              <a:ext cx="788999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i="0" lang="hr-HR" sz="4800" u="none" cap="none" strike="noStrike">
                  <a:solidFill>
                    <a:srgbClr val="D5DBE5"/>
                  </a:solidFill>
                  <a:latin typeface="Calibri"/>
                  <a:ea typeface="Calibri"/>
                  <a:cs typeface="Calibri"/>
                  <a:sym typeface="Calibri"/>
                </a:rPr>
                <a:t>TE</a:t>
              </a:r>
              <a:endParaRPr b="1" i="0" sz="4800" u="none" cap="none" strike="noStrike">
                <a:solidFill>
                  <a:srgbClr val="D5DBE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82;p5"/>
          <p:cNvGrpSpPr/>
          <p:nvPr/>
        </p:nvGrpSpPr>
        <p:grpSpPr>
          <a:xfrm>
            <a:off x="8672424" y="1464163"/>
            <a:ext cx="1507167" cy="1829950"/>
            <a:chOff x="7314811" y="852079"/>
            <a:chExt cx="1507167" cy="1829950"/>
          </a:xfrm>
        </p:grpSpPr>
        <p:sp>
          <p:nvSpPr>
            <p:cNvPr id="283" name="Google Shape;283;p5"/>
            <p:cNvSpPr/>
            <p:nvPr/>
          </p:nvSpPr>
          <p:spPr>
            <a:xfrm rot="298061">
              <a:off x="7764531" y="1265978"/>
              <a:ext cx="753732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i="0" lang="hr-HR" sz="4800" u="none" cap="none" strike="noStrike">
                  <a:solidFill>
                    <a:srgbClr val="D5DBE5"/>
                  </a:solidFill>
                  <a:latin typeface="Calibri"/>
                  <a:ea typeface="Calibri"/>
                  <a:cs typeface="Calibri"/>
                  <a:sym typeface="Calibri"/>
                </a:rPr>
                <a:t>NI</a:t>
              </a:r>
              <a:endParaRPr b="1" i="0" sz="4800" u="none" cap="none" strike="noStrike">
                <a:solidFill>
                  <a:srgbClr val="D5DBE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Polaroid Photo Frame Png Transparent Images – Free PNG Images Vector, PSD,  Clipart, Templates" id="284" name="Google Shape;284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314811" y="852079"/>
              <a:ext cx="1507167" cy="1829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5" name="Google Shape;285;p5"/>
          <p:cNvGrpSpPr/>
          <p:nvPr/>
        </p:nvGrpSpPr>
        <p:grpSpPr>
          <a:xfrm>
            <a:off x="10155140" y="1514070"/>
            <a:ext cx="1507167" cy="1829950"/>
            <a:chOff x="8867331" y="438335"/>
            <a:chExt cx="1507167" cy="1829950"/>
          </a:xfrm>
        </p:grpSpPr>
        <p:pic>
          <p:nvPicPr>
            <p:cNvPr descr="Polaroid Photo Frame Png Transparent Images – Free PNG Images Vector, PSD,  Clipart, Templates" id="286" name="Google Shape;286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867331" y="438335"/>
              <a:ext cx="1507167" cy="1829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5"/>
            <p:cNvSpPr/>
            <p:nvPr/>
          </p:nvSpPr>
          <p:spPr>
            <a:xfrm rot="298061">
              <a:off x="9134123" y="929515"/>
              <a:ext cx="1048684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hr-HR" sz="4000" u="none" cap="none" strike="noStrike">
                  <a:solidFill>
                    <a:srgbClr val="D5DBE5"/>
                  </a:solidFill>
                  <a:latin typeface="Calibri"/>
                  <a:ea typeface="Calibri"/>
                  <a:cs typeface="Calibri"/>
                  <a:sym typeface="Calibri"/>
                </a:rPr>
                <a:t>NITI</a:t>
              </a:r>
              <a:endParaRPr b="1" i="0" sz="4000" u="none" cap="none" strike="noStrike">
                <a:solidFill>
                  <a:srgbClr val="D5DBE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Slika na kojoj se prikazuje strijela&#10;&#10;Opis je automatski generiran" id="288" name="Google Shape;288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51389" y="3622921"/>
            <a:ext cx="467746" cy="467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ka na kojoj se prikazuje strijela&#10;&#10;Opis je automatski generiran" id="289" name="Google Shape;28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93258" y="4283075"/>
            <a:ext cx="467746" cy="467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ka na kojoj se prikazuje strijela&#10;&#10;Opis je automatski generiran" id="290" name="Google Shape;290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79787" y="4898364"/>
            <a:ext cx="467746" cy="467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ka na kojoj se prikazuje strijela&#10;&#10;Opis je automatski generiran" id="291" name="Google Shape;291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02203" y="5486356"/>
            <a:ext cx="467746" cy="467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"/>
          <p:cNvPicPr preferRelativeResize="0"/>
          <p:nvPr/>
        </p:nvPicPr>
        <p:blipFill rotWithShape="1">
          <a:blip r:embed="rId8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293" name="Google Shape;293;p5"/>
          <p:cNvPicPr preferRelativeResize="0"/>
          <p:nvPr/>
        </p:nvPicPr>
        <p:blipFill rotWithShape="1">
          <a:blip r:embed="rId8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94" name="Google Shape;294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6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00" name="Google Shape;300;p6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01" name="Google Shape;30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6"/>
          <p:cNvSpPr txBox="1"/>
          <p:nvPr/>
        </p:nvSpPr>
        <p:spPr>
          <a:xfrm>
            <a:off x="4547937" y="180155"/>
            <a:ext cx="36415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Rastavna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6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male Student PNG Image | This or that questions, Social science, Student" id="304" name="Google Shape;304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08245" y="3729410"/>
            <a:ext cx="2381250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6"/>
          <p:cNvSpPr/>
          <p:nvPr/>
        </p:nvSpPr>
        <p:spPr>
          <a:xfrm>
            <a:off x="6835362" y="2899587"/>
            <a:ext cx="457201" cy="527850"/>
          </a:xfrm>
          <a:prstGeom prst="flowChartConnector">
            <a:avLst/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6"/>
          <p:cNvSpPr/>
          <p:nvPr/>
        </p:nvSpPr>
        <p:spPr>
          <a:xfrm>
            <a:off x="6823242" y="3526150"/>
            <a:ext cx="152400" cy="152400"/>
          </a:xfrm>
          <a:prstGeom prst="flowChartConnector">
            <a:avLst/>
          </a:prstGeom>
          <a:solidFill>
            <a:schemeClr val="accent6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7" name="Google Shape;307;p6"/>
          <p:cNvGrpSpPr/>
          <p:nvPr/>
        </p:nvGrpSpPr>
        <p:grpSpPr>
          <a:xfrm>
            <a:off x="3016142" y="270802"/>
            <a:ext cx="8125699" cy="3365499"/>
            <a:chOff x="2300" y="757"/>
            <a:chExt cx="8125699" cy="3365499"/>
          </a:xfrm>
        </p:grpSpPr>
        <p:sp>
          <p:nvSpPr>
            <p:cNvPr id="308" name="Google Shape;308;p6"/>
            <p:cNvSpPr/>
            <p:nvPr/>
          </p:nvSpPr>
          <p:spPr>
            <a:xfrm rot="-5400000">
              <a:off x="2300" y="757"/>
              <a:ext cx="3365499" cy="3365499"/>
            </a:xfrm>
            <a:prstGeom prst="upArrow">
              <a:avLst>
                <a:gd fmla="val 50000" name="adj1"/>
                <a:gd fmla="val 35000" name="adj2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6"/>
            <p:cNvSpPr txBox="1"/>
            <p:nvPr/>
          </p:nvSpPr>
          <p:spPr>
            <a:xfrm>
              <a:off x="591262" y="842132"/>
              <a:ext cx="2776537" cy="16827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350" lIns="213350" spcFirstLastPara="1" rIns="213350" wrap="square" tIns="213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3000"/>
                <a:buFont typeface="Calibri"/>
                <a:buNone/>
              </a:pPr>
              <a:r>
                <a:rPr b="0" i="0" lang="hr-HR" sz="3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Uzmi</a:t>
              </a:r>
              <a:br>
                <a:rPr b="0" i="0" lang="hr-HR" sz="3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3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Trudi se</a:t>
              </a:r>
              <a:br>
                <a:rPr b="0" i="0" lang="hr-HR" sz="3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3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Zapamti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 rot="5400000">
              <a:off x="4762500" y="757"/>
              <a:ext cx="3365499" cy="3365499"/>
            </a:xfrm>
            <a:prstGeom prst="upArrow">
              <a:avLst>
                <a:gd fmla="val 50000" name="adj1"/>
                <a:gd fmla="val 35000" name="adj2"/>
              </a:avLst>
            </a:prstGeom>
            <a:gradFill>
              <a:gsLst>
                <a:gs pos="0">
                  <a:srgbClr val="FF4747"/>
                </a:gs>
                <a:gs pos="50000">
                  <a:srgbClr val="FF0000"/>
                </a:gs>
                <a:gs pos="100000">
                  <a:srgbClr val="E300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6"/>
            <p:cNvSpPr txBox="1"/>
            <p:nvPr/>
          </p:nvSpPr>
          <p:spPr>
            <a:xfrm>
              <a:off x="4762500" y="842132"/>
              <a:ext cx="2776537" cy="16827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350" lIns="213350" spcFirstLastPara="1" rIns="213350" wrap="square" tIns="213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3000"/>
                <a:buFont typeface="Calibri"/>
                <a:buNone/>
              </a:pPr>
              <a:r>
                <a:rPr b="0" i="0" lang="hr-HR" sz="3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ostavi.</a:t>
              </a:r>
              <a:br>
                <a:rPr b="0" i="0" lang="hr-HR" sz="3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3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odustani.</a:t>
              </a:r>
              <a:br>
                <a:rPr b="0" i="0" lang="hr-HR" sz="3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30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zaboravi.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2" name="Google Shape;312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20063" y="1061537"/>
            <a:ext cx="1711159" cy="17111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6"/>
          <p:cNvGrpSpPr/>
          <p:nvPr/>
        </p:nvGrpSpPr>
        <p:grpSpPr>
          <a:xfrm>
            <a:off x="241833" y="514987"/>
            <a:ext cx="2759332" cy="3001049"/>
            <a:chOff x="0" y="514987"/>
            <a:chExt cx="2759332" cy="3001049"/>
          </a:xfrm>
        </p:grpSpPr>
        <p:sp>
          <p:nvSpPr>
            <p:cNvPr id="314" name="Google Shape;314;p6"/>
            <p:cNvSpPr/>
            <p:nvPr/>
          </p:nvSpPr>
          <p:spPr>
            <a:xfrm>
              <a:off x="0" y="514987"/>
              <a:ext cx="2759332" cy="1406924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6"/>
            <p:cNvSpPr txBox="1"/>
            <p:nvPr/>
          </p:nvSpPr>
          <p:spPr>
            <a:xfrm>
              <a:off x="68680" y="583667"/>
              <a:ext cx="2621972" cy="12695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5623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385623"/>
                  </a:solidFill>
                  <a:latin typeface="Calibri"/>
                  <a:ea typeface="Calibri"/>
                  <a:cs typeface="Calibri"/>
                  <a:sym typeface="Calibri"/>
                </a:rPr>
                <a:t>Svaka surečenica izriče jednu mogućnost, </a:t>
              </a:r>
              <a:br>
                <a:rPr b="0" i="0" lang="hr-HR" sz="2000" u="none" cap="none" strike="noStrike">
                  <a:solidFill>
                    <a:srgbClr val="385623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rgbClr val="385623"/>
                  </a:solidFill>
                  <a:latin typeface="Calibri"/>
                  <a:ea typeface="Calibri"/>
                  <a:cs typeface="Calibri"/>
                  <a:sym typeface="Calibri"/>
                </a:rPr>
                <a:t>a ostvarit će se </a:t>
              </a:r>
              <a:br>
                <a:rPr b="0" i="0" lang="hr-HR" sz="2000" u="none" cap="none" strike="noStrike">
                  <a:solidFill>
                    <a:srgbClr val="385623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hr-HR" sz="2000" u="none" cap="none" strike="noStrike">
                  <a:solidFill>
                    <a:srgbClr val="385623"/>
                  </a:solidFill>
                  <a:latin typeface="Impact"/>
                  <a:ea typeface="Impact"/>
                  <a:cs typeface="Impact"/>
                  <a:sym typeface="Impact"/>
                </a:rPr>
                <a:t>samo jedna.</a:t>
              </a:r>
              <a:endParaRPr b="0" i="0" sz="2000" u="none" cap="none" strike="noStrike">
                <a:solidFill>
                  <a:srgbClr val="385623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0" y="2109112"/>
              <a:ext cx="2759332" cy="1406924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6"/>
            <p:cNvSpPr txBox="1"/>
            <p:nvPr/>
          </p:nvSpPr>
          <p:spPr>
            <a:xfrm>
              <a:off x="68680" y="2177792"/>
              <a:ext cx="2621972" cy="12695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33C0B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rgbClr val="833C0B"/>
                  </a:solidFill>
                  <a:latin typeface="Calibri"/>
                  <a:ea typeface="Calibri"/>
                  <a:cs typeface="Calibri"/>
                  <a:sym typeface="Calibri"/>
                </a:rPr>
                <a:t>Rastavnim se rečenicama sadržaji surečenica </a:t>
              </a:r>
              <a:r>
                <a:rPr b="0" i="0" lang="hr-HR" sz="2000" u="none" cap="none" strike="noStrike">
                  <a:solidFill>
                    <a:srgbClr val="833C0B"/>
                  </a:solidFill>
                  <a:latin typeface="Impact"/>
                  <a:ea typeface="Impact"/>
                  <a:cs typeface="Impact"/>
                  <a:sym typeface="Impact"/>
                </a:rPr>
                <a:t>rastavljaju.</a:t>
              </a:r>
              <a:endParaRPr b="0" i="0" sz="2000" u="none" cap="none" strike="noStrike">
                <a:solidFill>
                  <a:srgbClr val="833C0B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pic>
        <p:nvPicPr>
          <p:cNvPr id="318" name="Google Shape;318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452446" y="5025240"/>
            <a:ext cx="845867" cy="16726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p6"/>
          <p:cNvCxnSpPr/>
          <p:nvPr/>
        </p:nvCxnSpPr>
        <p:spPr>
          <a:xfrm flipH="1" rot="10800000">
            <a:off x="9367564" y="5185161"/>
            <a:ext cx="1333439" cy="1235898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0" name="Google Shape;320;p6"/>
          <p:cNvSpPr txBox="1"/>
          <p:nvPr/>
        </p:nvSpPr>
        <p:spPr>
          <a:xfrm>
            <a:off x="8327980" y="4384925"/>
            <a:ext cx="2852122" cy="70788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Rastavne se rečenice u pravilu pišu </a:t>
            </a:r>
            <a:r>
              <a:rPr b="0" i="0" lang="hr-HR" sz="2000" u="none" cap="none" strike="noStrike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bez zareza.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6"/>
          <p:cNvSpPr/>
          <p:nvPr/>
        </p:nvSpPr>
        <p:spPr>
          <a:xfrm>
            <a:off x="7987700" y="3873175"/>
            <a:ext cx="373275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DBDBDB"/>
                </a:solidFill>
                <a:latin typeface="Calibri"/>
                <a:ea typeface="Calibri"/>
                <a:cs typeface="Calibri"/>
                <a:sym typeface="Calibri"/>
              </a:rPr>
              <a:t>Pomozi mi        moram učiniti sam.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6"/>
          <p:cNvSpPr/>
          <p:nvPr/>
        </p:nvSpPr>
        <p:spPr>
          <a:xfrm>
            <a:off x="9059620" y="3842397"/>
            <a:ext cx="69442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ili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6"/>
          <p:cNvSpPr/>
          <p:nvPr/>
        </p:nvSpPr>
        <p:spPr>
          <a:xfrm>
            <a:off x="471547" y="3842397"/>
            <a:ext cx="551426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hr-HR" sz="5400" u="none" cap="none" strike="noStrik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Ili</a:t>
            </a:r>
            <a:r>
              <a:rPr b="1" i="0" lang="hr-HR" sz="54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ste krivi </a:t>
            </a:r>
            <a:r>
              <a:rPr b="1" i="0" lang="hr-HR" sz="5400" u="none" cap="none" strike="noStrik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ili</a:t>
            </a:r>
            <a:r>
              <a:rPr b="1" i="0" lang="hr-HR" sz="54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niste.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646758" y="4704061"/>
            <a:ext cx="385011" cy="651279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6"/>
          <p:cNvSpPr/>
          <p:nvPr/>
        </p:nvSpPr>
        <p:spPr>
          <a:xfrm>
            <a:off x="3702779" y="4699601"/>
            <a:ext cx="385011" cy="651279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6"/>
          <p:cNvSpPr/>
          <p:nvPr/>
        </p:nvSpPr>
        <p:spPr>
          <a:xfrm>
            <a:off x="302080" y="5500198"/>
            <a:ext cx="4373890" cy="83099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Veznik </a:t>
            </a:r>
            <a:r>
              <a:rPr b="1" i="0" lang="hr-HR" sz="2400" u="none" cap="none" strike="noStrik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ili</a:t>
            </a: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može biti </a:t>
            </a:r>
            <a:r>
              <a:rPr b="0" i="0" lang="hr-HR" sz="2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udvojen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čime se naglašava rastavni odnos.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7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32" name="Google Shape;332;p7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33" name="Google Shape;33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7"/>
          <p:cNvSpPr txBox="1"/>
          <p:nvPr/>
        </p:nvSpPr>
        <p:spPr>
          <a:xfrm>
            <a:off x="6446740" y="136834"/>
            <a:ext cx="36415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Suprotna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7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7"/>
          <p:cNvGrpSpPr/>
          <p:nvPr/>
        </p:nvGrpSpPr>
        <p:grpSpPr>
          <a:xfrm>
            <a:off x="6525243" y="897537"/>
            <a:ext cx="5611779" cy="5325979"/>
            <a:chOff x="4703295" y="1008618"/>
            <a:chExt cx="5611779" cy="5325979"/>
          </a:xfrm>
        </p:grpSpPr>
        <p:pic>
          <p:nvPicPr>
            <p:cNvPr descr="Ladder Ladders Transprent Png Clipart Black And White - Ladder Png  Transparent Png - Full Size Clipart (#1245721) - PinClipart" id="337" name="Google Shape;337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703295" y="1008618"/>
              <a:ext cx="5611779" cy="53259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7"/>
            <p:cNvSpPr/>
            <p:nvPr/>
          </p:nvSpPr>
          <p:spPr>
            <a:xfrm>
              <a:off x="6445571" y="1748405"/>
              <a:ext cx="4956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hr-HR" sz="40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6269242" y="2472490"/>
              <a:ext cx="848309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hr-HR" sz="40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ALI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6024303" y="4308350"/>
              <a:ext cx="131446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hr-HR" sz="36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NEGO</a:t>
              </a:r>
              <a:endParaRPr b="1" i="0" sz="36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6257380" y="3374221"/>
              <a:ext cx="8018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hr-HR" sz="36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NO</a:t>
              </a:r>
              <a:endParaRPr b="1" i="0" sz="36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6199030" y="5374769"/>
              <a:ext cx="9185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0" lang="hr-HR" sz="36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VEĆ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6145810" y="1304676"/>
              <a:ext cx="1192955" cy="400110"/>
            </a:xfrm>
            <a:prstGeom prst="rect">
              <a:avLst/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 cap="flat" cmpd="sng" w="9525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hr-HR" sz="20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VEZNICI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4" name="Google Shape;344;p7"/>
          <p:cNvSpPr txBox="1"/>
          <p:nvPr/>
        </p:nvSpPr>
        <p:spPr>
          <a:xfrm>
            <a:off x="311195" y="781772"/>
            <a:ext cx="627659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sng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Želio je putovati </a:t>
            </a:r>
            <a:r>
              <a:rPr b="1" i="0" lang="hr-HR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vlakom.                    </a:t>
            </a:r>
            <a:r>
              <a:rPr b="1" i="0" lang="hr-HR" sz="2000" u="sng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Nije kupio </a:t>
            </a:r>
            <a:r>
              <a:rPr b="1" i="0" lang="hr-HR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kartu.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7"/>
          <p:cNvSpPr/>
          <p:nvPr/>
        </p:nvSpPr>
        <p:spPr>
          <a:xfrm>
            <a:off x="1169818" y="1309056"/>
            <a:ext cx="280737" cy="44627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7F6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7"/>
          <p:cNvSpPr/>
          <p:nvPr/>
        </p:nvSpPr>
        <p:spPr>
          <a:xfrm>
            <a:off x="4753296" y="1357618"/>
            <a:ext cx="280737" cy="446276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7"/>
          <p:cNvSpPr/>
          <p:nvPr/>
        </p:nvSpPr>
        <p:spPr>
          <a:xfrm>
            <a:off x="198865" y="1791212"/>
            <a:ext cx="243470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jednostavna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7"/>
          <p:cNvSpPr/>
          <p:nvPr/>
        </p:nvSpPr>
        <p:spPr>
          <a:xfrm>
            <a:off x="3744325" y="1788243"/>
            <a:ext cx="243470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jednostavna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7"/>
          <p:cNvSpPr/>
          <p:nvPr/>
        </p:nvSpPr>
        <p:spPr>
          <a:xfrm>
            <a:off x="184310" y="2196186"/>
            <a:ext cx="6279737" cy="1246068"/>
          </a:xfrm>
          <a:prstGeom prst="up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7"/>
          <p:cNvSpPr/>
          <p:nvPr/>
        </p:nvSpPr>
        <p:spPr>
          <a:xfrm>
            <a:off x="148051" y="2653796"/>
            <a:ext cx="627729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Želio je putovati vlakom</a:t>
            </a:r>
            <a:r>
              <a:rPr b="1" i="0" lang="hr-H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hr-HR" sz="2400" u="none" cap="none" strike="noStrike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ali</a:t>
            </a:r>
            <a:r>
              <a:rPr b="1" i="0" lang="hr-HR" sz="24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nije kupio kartu.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(1.surečenica)   </a:t>
            </a:r>
            <a:r>
              <a:rPr b="1" i="0" lang="hr-HR" sz="24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veznik   </a:t>
            </a:r>
            <a:r>
              <a:rPr b="1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(2.surečenica)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7"/>
          <p:cNvSpPr txBox="1"/>
          <p:nvPr/>
        </p:nvSpPr>
        <p:spPr>
          <a:xfrm>
            <a:off x="1048101" y="3696126"/>
            <a:ext cx="5573749" cy="707886"/>
          </a:xfrm>
          <a:prstGeom prst="rect">
            <a:avLst/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sadržaj jedne surečenice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rgbClr val="C00000"/>
                </a:solidFill>
                <a:latin typeface="Impact"/>
                <a:ea typeface="Impact"/>
                <a:cs typeface="Impact"/>
                <a:sym typeface="Impact"/>
              </a:rPr>
              <a:t>u suprotnosti </a:t>
            </a:r>
            <a:r>
              <a:rPr b="1" i="0" lang="hr-HR" sz="2000" u="none" cap="none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je sa sadržajem druge surečenice</a:t>
            </a:r>
            <a:endParaRPr b="1" i="0" sz="20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n with Empty Wallet Cartoon transparent PNG - StickPNG" id="352" name="Google Shape;352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70652" y="147293"/>
            <a:ext cx="1157676" cy="1755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ine dairy company may pay millions due to an omitted Oxford comma" id="353" name="Google Shape;353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549297" y="3263140"/>
            <a:ext cx="1549695" cy="2253343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7"/>
          <p:cNvSpPr txBox="1"/>
          <p:nvPr/>
        </p:nvSpPr>
        <p:spPr>
          <a:xfrm>
            <a:off x="380657" y="4526117"/>
            <a:ext cx="6094638" cy="21852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hr-HR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Kada zarez ne pišemo?</a:t>
            </a:r>
            <a:br>
              <a:rPr b="1" i="0" lang="hr-HR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2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ako je u prvoj surečenici </a:t>
            </a:r>
            <a:r>
              <a:rPr b="0" i="0" lang="hr-HR" sz="2000" u="none" cap="none" strike="noStrike">
                <a:solidFill>
                  <a:srgbClr val="2E75B5"/>
                </a:solidFill>
                <a:latin typeface="Impact"/>
                <a:ea typeface="Impact"/>
                <a:cs typeface="Impact"/>
                <a:sym typeface="Impact"/>
              </a:rPr>
              <a:t>komparativ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b="1" i="1" lang="hr-HR" sz="2000" u="none" cap="none" strike="noStrike">
                <a:solidFill>
                  <a:srgbClr val="7B7B7B"/>
                </a:solidFill>
                <a:latin typeface="Calibri"/>
                <a:ea typeface="Calibri"/>
                <a:cs typeface="Calibri"/>
                <a:sym typeface="Calibri"/>
              </a:rPr>
              <a:t>Bolje ikada reći </a:t>
            </a:r>
            <a:r>
              <a:rPr b="1" i="1" lang="hr-HR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nego </a:t>
            </a:r>
            <a:r>
              <a:rPr b="1" i="1" lang="hr-HR" sz="2000" u="none" cap="none" strike="noStrike">
                <a:solidFill>
                  <a:srgbClr val="7B7B7B"/>
                </a:solidFill>
                <a:latin typeface="Calibri"/>
                <a:ea typeface="Calibri"/>
                <a:cs typeface="Calibri"/>
                <a:sym typeface="Calibri"/>
              </a:rPr>
              <a:t>zauvijek šutjeti.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ako je značenje </a:t>
            </a:r>
            <a:r>
              <a:rPr b="0" i="0" lang="hr-HR" sz="2000" u="none" cap="none" strike="noStrike">
                <a:solidFill>
                  <a:srgbClr val="2E75B5"/>
                </a:solidFill>
                <a:latin typeface="Impact"/>
                <a:ea typeface="Impact"/>
                <a:cs typeface="Impact"/>
                <a:sym typeface="Impact"/>
              </a:rPr>
              <a:t>jesno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b="1" i="1" lang="hr-H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 je ne samo tužan </a:t>
            </a:r>
            <a:r>
              <a:rPr b="1" i="1" lang="hr-HR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nego</a:t>
            </a:r>
            <a:r>
              <a:rPr b="1" i="1" lang="hr-HR" sz="2000" u="none" cap="none" strike="noStrike">
                <a:solidFill>
                  <a:srgbClr val="7B7B7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hr-H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 zabrinut.</a:t>
            </a:r>
            <a:endParaRPr b="1" i="1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7"/>
          <p:cNvSpPr txBox="1"/>
          <p:nvPr/>
        </p:nvSpPr>
        <p:spPr>
          <a:xfrm>
            <a:off x="10236785" y="1495781"/>
            <a:ext cx="190023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Suprotne rečenice odvajamo zarezom.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lika na kojoj se prikazuje tekst, znak, isječak crteža, pokazivanje&#10;&#10;Opis je automatski generiran" id="356" name="Google Shape;356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28088" y="4723667"/>
            <a:ext cx="1793421" cy="179342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7"/>
          <p:cNvSpPr/>
          <p:nvPr/>
        </p:nvSpPr>
        <p:spPr>
          <a:xfrm>
            <a:off x="1157252" y="3469805"/>
            <a:ext cx="2024743" cy="172807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12700">
            <a:solidFill>
              <a:srgbClr val="78787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7"/>
          <p:cNvSpPr/>
          <p:nvPr/>
        </p:nvSpPr>
        <p:spPr>
          <a:xfrm rot="10800000">
            <a:off x="4450552" y="3490600"/>
            <a:ext cx="2024743" cy="172807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12700">
            <a:solidFill>
              <a:srgbClr val="78787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8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64" name="Google Shape;364;p8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65" name="Google Shape;36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8"/>
          <p:cNvSpPr txBox="1"/>
          <p:nvPr/>
        </p:nvSpPr>
        <p:spPr>
          <a:xfrm>
            <a:off x="1650342" y="86298"/>
            <a:ext cx="36415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Isključna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8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5005475"/>
            <a:ext cx="4841604" cy="1694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9" name="Google Shape;369;p8"/>
          <p:cNvGrpSpPr/>
          <p:nvPr/>
        </p:nvGrpSpPr>
        <p:grpSpPr>
          <a:xfrm>
            <a:off x="370716" y="963887"/>
            <a:ext cx="5405543" cy="3810330"/>
            <a:chOff x="3771517" y="890901"/>
            <a:chExt cx="5405543" cy="3810330"/>
          </a:xfrm>
        </p:grpSpPr>
        <p:pic>
          <p:nvPicPr>
            <p:cNvPr id="370" name="Google Shape;370;p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771517" y="890901"/>
              <a:ext cx="5389331" cy="3810330"/>
            </a:xfrm>
            <a:prstGeom prst="rect">
              <a:avLst/>
            </a:prstGeom>
            <a:solidFill>
              <a:srgbClr val="ECECEC"/>
            </a:solidFill>
            <a:ln cap="rnd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000" rotWithShape="0" algn="tl">
                <a:srgbClr val="000000">
                  <a:alpha val="40392"/>
                </a:srgbClr>
              </a:outerShdw>
            </a:effectLst>
          </p:spPr>
        </p:pic>
        <p:sp>
          <p:nvSpPr>
            <p:cNvPr id="371" name="Google Shape;371;p8"/>
            <p:cNvSpPr/>
            <p:nvPr/>
          </p:nvSpPr>
          <p:spPr>
            <a:xfrm rot="-534978">
              <a:off x="4153987" y="1771485"/>
              <a:ext cx="11047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hr-HR" sz="32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samo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 rot="241840">
              <a:off x="3998182" y="3589729"/>
              <a:ext cx="1725152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hr-HR" sz="32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samo što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012539" y="3429000"/>
              <a:ext cx="133799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hr-HR" sz="32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tek što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 rot="358523">
              <a:off x="7774609" y="2991212"/>
              <a:ext cx="135004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hr-HR" sz="32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jedino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hr-HR" sz="32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što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 rot="241840">
              <a:off x="5869213" y="1454295"/>
              <a:ext cx="726289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hr-HR" sz="32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tek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 rot="-282587">
              <a:off x="7414237" y="1449773"/>
              <a:ext cx="1257075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hr-HR" sz="3200" u="none" cap="none" strike="noStrike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jedino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7" name="Google Shape;377;p8"/>
          <p:cNvSpPr/>
          <p:nvPr/>
        </p:nvSpPr>
        <p:spPr>
          <a:xfrm>
            <a:off x="6096000" y="377768"/>
            <a:ext cx="37278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Svi su sjedili.     On je ustao.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10 Man Standing Silhouette (PNG Transparent) | OnlyGFX.com" id="378" name="Google Shape;378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8009435" y="752159"/>
            <a:ext cx="527742" cy="13363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9" name="Google Shape;379;p8"/>
          <p:cNvGrpSpPr/>
          <p:nvPr/>
        </p:nvGrpSpPr>
        <p:grpSpPr>
          <a:xfrm>
            <a:off x="5984210" y="1963714"/>
            <a:ext cx="3690682" cy="1951589"/>
            <a:chOff x="0" y="0"/>
            <a:chExt cx="3690682" cy="1951589"/>
          </a:xfrm>
        </p:grpSpPr>
        <p:sp>
          <p:nvSpPr>
            <p:cNvPr id="380" name="Google Shape;380;p8"/>
            <p:cNvSpPr/>
            <p:nvPr/>
          </p:nvSpPr>
          <p:spPr>
            <a:xfrm>
              <a:off x="0" y="0"/>
              <a:ext cx="3690682" cy="1951589"/>
            </a:xfrm>
            <a:prstGeom prst="roundRect">
              <a:avLst>
                <a:gd fmla="val 10000" name="adj"/>
              </a:avLst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8"/>
            <p:cNvSpPr txBox="1"/>
            <p:nvPr/>
          </p:nvSpPr>
          <p:spPr>
            <a:xfrm>
              <a:off x="57160" y="57160"/>
              <a:ext cx="3576362" cy="18372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Nezavisnosložena rečenica nastala sklapanjem jednostavnih tako da se iz sadržaja jedne surečenice </a:t>
              </a:r>
              <a:r>
                <a:rPr b="0" i="0" lang="hr-HR" sz="2000" u="none" cap="none" strike="noStrike">
                  <a:solidFill>
                    <a:srgbClr val="C00000"/>
                  </a:solidFill>
                  <a:latin typeface="Impact"/>
                  <a:ea typeface="Impact"/>
                  <a:cs typeface="Impact"/>
                  <a:sym typeface="Impact"/>
                </a:rPr>
                <a:t>izuzima, isključuje </a:t>
              </a:r>
              <a:r>
                <a:rPr b="0" i="0" lang="hr-HR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sadržaj druge.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C00000"/>
                </a:buClr>
                <a:buSzPts val="2000"/>
                <a:buFont typeface="Impact"/>
                <a:buNone/>
              </a:pPr>
              <a:r>
                <a:rPr b="0" i="0" lang="hr-HR" sz="2000" u="none" cap="none" strike="noStrike">
                  <a:solidFill>
                    <a:srgbClr val="C00000"/>
                  </a:solidFill>
                  <a:latin typeface="Impact"/>
                  <a:ea typeface="Impact"/>
                  <a:cs typeface="Impact"/>
                  <a:sym typeface="Impact"/>
                </a:rPr>
                <a:t>Uvijek se odvajaju zarezom!</a:t>
              </a:r>
              <a:endParaRPr b="0" i="0" sz="2000" u="none" cap="none" strike="noStrike">
                <a:solidFill>
                  <a:srgbClr val="C00000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pic>
        <p:nvPicPr>
          <p:cNvPr descr="People sitting on chair silhouette - Transparent PNG &amp; SVG vector file" id="382" name="Google Shape;382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663303" y="781115"/>
            <a:ext cx="1479884" cy="1479884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8"/>
          <p:cNvSpPr/>
          <p:nvPr/>
        </p:nvSpPr>
        <p:spPr>
          <a:xfrm flipH="1">
            <a:off x="8688490" y="823560"/>
            <a:ext cx="1665495" cy="3014171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accent3"/>
          </a:solidFill>
          <a:ln cap="flat" cmpd="sng" w="12700">
            <a:solidFill>
              <a:srgbClr val="78787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8"/>
          <p:cNvSpPr txBox="1"/>
          <p:nvPr/>
        </p:nvSpPr>
        <p:spPr>
          <a:xfrm>
            <a:off x="6950240" y="3936504"/>
            <a:ext cx="6096000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Svi su sjedili</a:t>
            </a:r>
            <a:r>
              <a:rPr b="0" i="0" lang="hr-HR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hr-HR" sz="2000" u="none" cap="none" strike="noStrike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jedino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 on ustao.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Svi su sjedili</a:t>
            </a:r>
            <a:r>
              <a:rPr b="0" i="0" lang="hr-HR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hr-HR" sz="2000" u="none" cap="none" strike="noStrike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tek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 on ustao.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Svi su sjedili</a:t>
            </a:r>
            <a:r>
              <a:rPr b="0" i="0" lang="hr-HR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hr-HR" sz="2000" u="none" cap="none" strike="noStrike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samo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 on ustao.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Svi su sjedili, </a:t>
            </a:r>
            <a:r>
              <a:rPr b="0" i="0" lang="hr-HR" sz="2000" u="none" cap="none" strike="noStrike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jedino</a:t>
            </a:r>
            <a:r>
              <a:rPr b="0" i="0" lang="hr-HR" sz="20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hr-HR" sz="2000" u="none" cap="none" strike="noStrike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što</a:t>
            </a:r>
            <a:r>
              <a:rPr b="0" i="0" lang="hr-HR" sz="20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on ustao.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Svi su sjedili</a:t>
            </a:r>
            <a:r>
              <a:rPr b="0" i="0" lang="hr-HR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hr-HR" sz="2000" u="none" cap="none" strike="noStrike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tek što 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on ustao.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Svi su sjedili</a:t>
            </a:r>
            <a:r>
              <a:rPr b="0" i="0" lang="hr-HR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hr-HR" sz="2000" u="none" cap="none" strike="noStrike">
                <a:solidFill>
                  <a:srgbClr val="C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samo što </a:t>
            </a:r>
            <a:r>
              <a:rPr b="0" i="0" lang="hr-HR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on ustao.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8"/>
          <p:cNvSpPr txBox="1"/>
          <p:nvPr/>
        </p:nvSpPr>
        <p:spPr>
          <a:xfrm>
            <a:off x="4884285" y="4999446"/>
            <a:ext cx="2981809" cy="10156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Vezničke riječi u isključnim rečenicama su najčešće </a:t>
            </a:r>
            <a:r>
              <a:rPr b="0" i="0" lang="hr-HR" sz="2000" u="none" cap="none" strike="noStrike">
                <a:solidFill>
                  <a:srgbClr val="C00000"/>
                </a:solidFill>
                <a:latin typeface="Impact"/>
                <a:ea typeface="Impact"/>
                <a:cs typeface="Impact"/>
                <a:sym typeface="Impact"/>
              </a:rPr>
              <a:t>prilozi i veznički skupovi.</a:t>
            </a:r>
            <a:endParaRPr b="0" i="0" sz="2000" u="none" cap="none" strike="noStrike">
              <a:solidFill>
                <a:srgbClr val="C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86" name="Google Shape;386;p8"/>
          <p:cNvSpPr/>
          <p:nvPr/>
        </p:nvSpPr>
        <p:spPr>
          <a:xfrm>
            <a:off x="6307558" y="4310743"/>
            <a:ext cx="2011849" cy="679771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accent4"/>
          </a:solidFill>
          <a:ln cap="flat" cmpd="sng" w="12700">
            <a:solidFill>
              <a:srgbClr val="BA8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urn Around Lead Sticker by Dr. Donna Thomas Rodgers for iOS &amp; Android |  GIPHY" id="387" name="Google Shape;387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142447" y="1788709"/>
            <a:ext cx="1757154" cy="1757154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8"/>
          <p:cNvSpPr/>
          <p:nvPr/>
        </p:nvSpPr>
        <p:spPr>
          <a:xfrm>
            <a:off x="1988996" y="635829"/>
            <a:ext cx="215276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hr-HR" sz="2000" u="none" cap="none" strike="noStrike">
                <a:solidFill>
                  <a:srgbClr val="7030A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ISKLJUČNI VEZNICI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9"/>
          <p:cNvPicPr preferRelativeResize="0"/>
          <p:nvPr/>
        </p:nvPicPr>
        <p:blipFill rotWithShape="1">
          <a:blip r:embed="rId3">
            <a:alphaModFix/>
          </a:blip>
          <a:srcRect b="0" l="0" r="73268" t="0"/>
          <a:stretch/>
        </p:blipFill>
        <p:spPr>
          <a:xfrm rot="-5400000">
            <a:off x="5501714" y="167712"/>
            <a:ext cx="1188575" cy="12192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394" name="Google Shape;394;p9"/>
          <p:cNvPicPr preferRelativeResize="0"/>
          <p:nvPr/>
        </p:nvPicPr>
        <p:blipFill rotWithShape="1">
          <a:blip r:embed="rId3">
            <a:alphaModFix/>
          </a:blip>
          <a:srcRect b="0" l="14204" r="73268" t="54643"/>
          <a:stretch/>
        </p:blipFill>
        <p:spPr>
          <a:xfrm rot="5400000">
            <a:off x="2626958" y="-2626180"/>
            <a:ext cx="1035698" cy="62880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95" name="Google Shape;39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9492" y="6008880"/>
            <a:ext cx="1830054" cy="77433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9"/>
          <p:cNvSpPr txBox="1"/>
          <p:nvPr/>
        </p:nvSpPr>
        <p:spPr>
          <a:xfrm>
            <a:off x="5783323" y="184689"/>
            <a:ext cx="36415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hr-HR" sz="3600" u="none" cap="none" strike="noStrik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Zaključna rečenica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9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54519" y="0"/>
            <a:ext cx="871804" cy="627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9"/>
          <p:cNvGrpSpPr/>
          <p:nvPr/>
        </p:nvGrpSpPr>
        <p:grpSpPr>
          <a:xfrm>
            <a:off x="4758690" y="581758"/>
            <a:ext cx="6569242" cy="3469381"/>
            <a:chOff x="3259176" y="627942"/>
            <a:chExt cx="6569242" cy="3469381"/>
          </a:xfrm>
        </p:grpSpPr>
        <p:pic>
          <p:nvPicPr>
            <p:cNvPr descr="Download Free png Polaroid Picture - Free image on Pixabay - DLPNG.com" id="399" name="Google Shape;399;p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259176" y="627942"/>
              <a:ext cx="6569242" cy="34693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0" name="Google Shape;400;p9"/>
            <p:cNvSpPr/>
            <p:nvPr/>
          </p:nvSpPr>
          <p:spPr>
            <a:xfrm rot="383431">
              <a:off x="3754351" y="1900967"/>
              <a:ext cx="1747594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hr-HR" sz="5400" u="none" cap="none" strike="noStrike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dakle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9"/>
            <p:cNvSpPr/>
            <p:nvPr/>
          </p:nvSpPr>
          <p:spPr>
            <a:xfrm rot="-420369">
              <a:off x="5847677" y="1796507"/>
              <a:ext cx="1392241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hr-HR" sz="5400" u="none" cap="none" strike="noStrike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zato</a:t>
              </a:r>
              <a:endParaRPr b="1" i="0" sz="5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7539826" y="1700438"/>
              <a:ext cx="1716432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hr-HR" sz="5400" u="none" cap="none" strike="noStrike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stoga</a:t>
              </a:r>
              <a:endParaRPr b="1" i="0" sz="5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3" name="Google Shape;403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572700" y="2660391"/>
            <a:ext cx="3310415" cy="41944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4" name="Google Shape;404;p9"/>
          <p:cNvGrpSpPr/>
          <p:nvPr/>
        </p:nvGrpSpPr>
        <p:grpSpPr>
          <a:xfrm>
            <a:off x="525258" y="356547"/>
            <a:ext cx="3398527" cy="2877318"/>
            <a:chOff x="525258" y="356547"/>
            <a:chExt cx="3398527" cy="2877318"/>
          </a:xfrm>
        </p:grpSpPr>
        <p:pic>
          <p:nvPicPr>
            <p:cNvPr id="405" name="Google Shape;405;p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25258" y="356547"/>
              <a:ext cx="3398527" cy="28773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Google Shape;406;p9"/>
            <p:cNvSpPr txBox="1"/>
            <p:nvPr/>
          </p:nvSpPr>
          <p:spPr>
            <a:xfrm>
              <a:off x="919632" y="627942"/>
              <a:ext cx="2423827" cy="1938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hr-HR" sz="2000" u="none" cap="none" strike="noStrike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  <a:t>Sadržaj </a:t>
              </a:r>
              <a:br>
                <a:rPr b="1" i="0" lang="hr-HR" sz="2000" u="none" cap="none" strike="noStrike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hr-HR" sz="2000" u="none" cap="none" strike="noStrike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  <a:t>2. surečenice proizlazi kao </a:t>
              </a:r>
              <a:r>
                <a:rPr b="0" i="0" lang="hr-HR" sz="2000" u="none" cap="none" strike="noStrike">
                  <a:solidFill>
                    <a:srgbClr val="FF3300"/>
                  </a:solidFill>
                  <a:highlight>
                    <a:srgbClr val="FFFF00"/>
                  </a:highlight>
                  <a:latin typeface="Impact"/>
                  <a:ea typeface="Impact"/>
                  <a:cs typeface="Impact"/>
                  <a:sym typeface="Impact"/>
                </a:rPr>
                <a:t>zaključak</a:t>
              </a:r>
              <a:r>
                <a:rPr b="0" i="0" lang="hr-HR" sz="2000" u="none" cap="none" strike="noStrike">
                  <a:solidFill>
                    <a:srgbClr val="3A3838"/>
                  </a:solidFill>
                  <a:highlight>
                    <a:srgbClr val="FFFFFF"/>
                  </a:highlight>
                  <a:latin typeface="Impact"/>
                  <a:ea typeface="Impact"/>
                  <a:cs typeface="Impact"/>
                  <a:sym typeface="Impact"/>
                </a:rPr>
                <a:t> </a:t>
              </a:r>
              <a:br>
                <a:rPr b="1" i="0" lang="hr-HR" sz="2000" u="none" cap="none" strike="noStrike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hr-HR" sz="2000" u="none" cap="none" strike="noStrike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  <a:t>na temelju sadržaja </a:t>
              </a:r>
              <a:br>
                <a:rPr b="1" i="0" lang="hr-HR" sz="2000" u="none" cap="none" strike="noStrike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i="0" lang="hr-HR" sz="2000" u="none" cap="none" strike="noStrike">
                  <a:solidFill>
                    <a:srgbClr val="3A3838"/>
                  </a:solidFill>
                  <a:latin typeface="Calibri"/>
                  <a:ea typeface="Calibri"/>
                  <a:cs typeface="Calibri"/>
                  <a:sym typeface="Calibri"/>
                </a:rPr>
                <a:t>1. surečenice. </a:t>
              </a:r>
              <a:endParaRPr b="1" i="0" sz="2000" u="none" cap="none" strike="no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7" name="Google Shape;407;p9"/>
          <p:cNvSpPr/>
          <p:nvPr/>
        </p:nvSpPr>
        <p:spPr>
          <a:xfrm>
            <a:off x="5243605" y="3718393"/>
            <a:ext cx="5910914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hr-HR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podnosim </a:t>
            </a:r>
            <a:r>
              <a:rPr b="1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hladnoću.           </a:t>
            </a:r>
            <a:r>
              <a:rPr b="1" i="0" lang="hr-HR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 volim </a:t>
            </a:r>
            <a:r>
              <a:rPr b="1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zimu.</a:t>
            </a:r>
            <a:br>
              <a:rPr b="1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hr-H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(1.surečenica)			    (2.surečenica)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Ne podnosim hladnoću</a:t>
            </a:r>
            <a:r>
              <a:rPr b="1" i="1" lang="hr-H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1" i="1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hr-HR" sz="24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dakle</a:t>
            </a:r>
            <a:r>
              <a:rPr b="1" i="1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ne volim zimu.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Ne podnosim hladnoću</a:t>
            </a:r>
            <a:r>
              <a:rPr b="1" i="1" lang="hr-H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1" i="1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hr-HR" sz="24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stoga</a:t>
            </a:r>
            <a:r>
              <a:rPr b="1" i="1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ne volim zimu.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Ne podnosim hladnoću</a:t>
            </a:r>
            <a:r>
              <a:rPr b="1" i="1" lang="hr-H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1" i="1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hr-HR" sz="2400" u="none" cap="none" strike="noStrike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zato</a:t>
            </a:r>
            <a:r>
              <a:rPr b="1" i="1" lang="hr-HR" sz="24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ne volim zimu.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9"/>
          <p:cNvSpPr/>
          <p:nvPr/>
        </p:nvSpPr>
        <p:spPr>
          <a:xfrm>
            <a:off x="8341511" y="3722671"/>
            <a:ext cx="449036" cy="1148107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12700">
            <a:solidFill>
              <a:srgbClr val="AC5B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9" name="Google Shape;409;p9"/>
          <p:cNvGrpSpPr/>
          <p:nvPr/>
        </p:nvGrpSpPr>
        <p:grpSpPr>
          <a:xfrm>
            <a:off x="1157487" y="3128610"/>
            <a:ext cx="4122954" cy="3657362"/>
            <a:chOff x="1157487" y="3128610"/>
            <a:chExt cx="4122954" cy="3657362"/>
          </a:xfrm>
        </p:grpSpPr>
        <p:pic>
          <p:nvPicPr>
            <p:cNvPr descr="Download Speech Bubble - Speech Balloon - Full Size PNG Image - PNGkit" id="410" name="Google Shape;410;p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 rot="6257947">
              <a:off x="1780605" y="3196516"/>
              <a:ext cx="2876717" cy="3521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1" name="Google Shape;411;p9"/>
            <p:cNvSpPr txBox="1"/>
            <p:nvPr/>
          </p:nvSpPr>
          <p:spPr>
            <a:xfrm>
              <a:off x="2049812" y="4055170"/>
              <a:ext cx="2788941" cy="16312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Ispred zaključnih veznika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hr-HR" sz="2000" u="none" cap="none" strike="noStrike">
                  <a:solidFill>
                    <a:srgbClr val="FF0000"/>
                  </a:solidFill>
                  <a:latin typeface="Impact"/>
                  <a:ea typeface="Impact"/>
                  <a:cs typeface="Impact"/>
                  <a:sym typeface="Impact"/>
                </a:rPr>
                <a:t>uvijek pišemo zarez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hr-HR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jer je druga surečenica naknadno dodana. </a:t>
              </a:r>
              <a:endPara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0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2020-06-01T11:32:25Z</dcterms:created>
  <dc:creator>Anita Šojat</dc:creator>
</cp:coreProperties>
</file>